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77" r:id="rId4"/>
    <p:sldId id="293" r:id="rId5"/>
    <p:sldId id="295" r:id="rId6"/>
    <p:sldId id="292" r:id="rId7"/>
    <p:sldId id="273" r:id="rId8"/>
    <p:sldId id="274" r:id="rId9"/>
    <p:sldId id="275" r:id="rId10"/>
    <p:sldId id="278" r:id="rId11"/>
    <p:sldId id="294" r:id="rId12"/>
    <p:sldId id="282" r:id="rId13"/>
    <p:sldId id="283" r:id="rId14"/>
    <p:sldId id="284" r:id="rId15"/>
    <p:sldId id="279" r:id="rId16"/>
    <p:sldId id="285" r:id="rId17"/>
    <p:sldId id="281" r:id="rId18"/>
    <p:sldId id="287" r:id="rId19"/>
    <p:sldId id="288" r:id="rId20"/>
    <p:sldId id="289" r:id="rId21"/>
    <p:sldId id="280" r:id="rId22"/>
    <p:sldId id="267" r:id="rId23"/>
  </p:sldIdLst>
  <p:sldSz cx="9144000" cy="5143500" type="screen16x9"/>
  <p:notesSz cx="6858000" cy="9144000"/>
  <p:embeddedFontLst>
    <p:embeddedFont>
      <p:font typeface="Proxima Nova" panose="02000506030000020004"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D9D9D9"/>
    <a:srgbClr val="353744"/>
    <a:srgbClr val="78B3F9"/>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8"/>
    <p:restoredTop sz="63542"/>
  </p:normalViewPr>
  <p:slideViewPr>
    <p:cSldViewPr snapToGrid="0">
      <p:cViewPr>
        <p:scale>
          <a:sx n="120" d="100"/>
          <a:sy n="120" d="100"/>
        </p:scale>
        <p:origin x="1688" y="-80"/>
      </p:cViewPr>
      <p:guideLst>
        <p:guide orient="horz" pos="1620"/>
        <p:guide pos="2880"/>
      </p:guideLst>
    </p:cSldViewPr>
  </p:slideViewPr>
  <p:notesTextViewPr>
    <p:cViewPr>
      <p:scale>
        <a:sx n="105" d="100"/>
        <a:sy n="105"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07F82-DD24-7A41-B1A3-CC8F572760E9}" type="doc">
      <dgm:prSet loTypeId="urn:microsoft.com/office/officeart/2005/8/layout/venn1" loCatId="" qsTypeId="urn:microsoft.com/office/officeart/2005/8/quickstyle/simple1" qsCatId="simple" csTypeId="urn:microsoft.com/office/officeart/2005/8/colors/accent5_2" csCatId="accent5" phldr="1"/>
      <dgm:spPr/>
    </dgm:pt>
    <dgm:pt modelId="{BFD722BC-C1E2-1044-8637-898168AE2C24}">
      <dgm:prSet phldrT="[Text]"/>
      <dgm:spPr>
        <a:solidFill>
          <a:schemeClr val="accent5">
            <a:lumMod val="75000"/>
            <a:alpha val="50000"/>
          </a:schemeClr>
        </a:solidFill>
      </dgm:spPr>
      <dgm:t>
        <a:bodyPr/>
        <a:lstStyle/>
        <a:p>
          <a:r>
            <a:rPr lang="en-US" b="1" dirty="0">
              <a:solidFill>
                <a:schemeClr val="bg1"/>
              </a:solidFill>
            </a:rPr>
            <a:t>Legal Argument Mining</a:t>
          </a:r>
        </a:p>
      </dgm:t>
    </dgm:pt>
    <dgm:pt modelId="{B57595B8-F183-CD47-B0D2-4EB1F93A646D}" type="parTrans" cxnId="{F51B24CD-F5A2-C548-A6BA-A8747460DC1E}">
      <dgm:prSet/>
      <dgm:spPr/>
      <dgm:t>
        <a:bodyPr/>
        <a:lstStyle/>
        <a:p>
          <a:endParaRPr lang="en-US"/>
        </a:p>
      </dgm:t>
    </dgm:pt>
    <dgm:pt modelId="{B510A48D-2056-7A4E-99C1-90E520B89079}" type="sibTrans" cxnId="{F51B24CD-F5A2-C548-A6BA-A8747460DC1E}">
      <dgm:prSet/>
      <dgm:spPr/>
      <dgm:t>
        <a:bodyPr/>
        <a:lstStyle/>
        <a:p>
          <a:endParaRPr lang="en-US"/>
        </a:p>
      </dgm:t>
    </dgm:pt>
    <dgm:pt modelId="{3A4EBC12-1A85-9942-8AE2-19B8656066DA}">
      <dgm:prSet phldrT="[Text]"/>
      <dgm:spPr>
        <a:solidFill>
          <a:srgbClr val="FFFF00">
            <a:alpha val="50000"/>
          </a:srgbClr>
        </a:solidFill>
      </dgm:spPr>
      <dgm:t>
        <a:bodyPr/>
        <a:lstStyle/>
        <a:p>
          <a:r>
            <a:rPr lang="en-US" b="1" dirty="0">
              <a:solidFill>
                <a:schemeClr val="bg1"/>
              </a:solidFill>
            </a:rPr>
            <a:t>Extractive Question Answering</a:t>
          </a:r>
        </a:p>
      </dgm:t>
    </dgm:pt>
    <dgm:pt modelId="{6AF833DB-64AC-0A45-A106-0571545F3C4C}" type="parTrans" cxnId="{2B8539D7-10A0-AD4E-8642-0CA352031881}">
      <dgm:prSet/>
      <dgm:spPr/>
      <dgm:t>
        <a:bodyPr/>
        <a:lstStyle/>
        <a:p>
          <a:endParaRPr lang="en-US"/>
        </a:p>
      </dgm:t>
    </dgm:pt>
    <dgm:pt modelId="{0418C89A-20D7-1B42-8FAB-EFA4F60401AE}" type="sibTrans" cxnId="{2B8539D7-10A0-AD4E-8642-0CA352031881}">
      <dgm:prSet/>
      <dgm:spPr/>
      <dgm:t>
        <a:bodyPr/>
        <a:lstStyle/>
        <a:p>
          <a:endParaRPr lang="en-US"/>
        </a:p>
      </dgm:t>
    </dgm:pt>
    <dgm:pt modelId="{061BE250-D817-6740-98AC-40B2F20B8585}" type="pres">
      <dgm:prSet presAssocID="{03207F82-DD24-7A41-B1A3-CC8F572760E9}" presName="compositeShape" presStyleCnt="0">
        <dgm:presLayoutVars>
          <dgm:chMax val="7"/>
          <dgm:dir/>
          <dgm:resizeHandles val="exact"/>
        </dgm:presLayoutVars>
      </dgm:prSet>
      <dgm:spPr/>
    </dgm:pt>
    <dgm:pt modelId="{161C200F-5432-EC4D-8F8F-05EC1EC2387D}" type="pres">
      <dgm:prSet presAssocID="{BFD722BC-C1E2-1044-8637-898168AE2C24}" presName="circ1" presStyleLbl="vennNode1" presStyleIdx="0" presStyleCnt="2"/>
      <dgm:spPr/>
    </dgm:pt>
    <dgm:pt modelId="{0EAE006F-88BC-3F47-9A4C-51839F65AF3D}" type="pres">
      <dgm:prSet presAssocID="{BFD722BC-C1E2-1044-8637-898168AE2C24}" presName="circ1Tx" presStyleLbl="revTx" presStyleIdx="0" presStyleCnt="0">
        <dgm:presLayoutVars>
          <dgm:chMax val="0"/>
          <dgm:chPref val="0"/>
          <dgm:bulletEnabled val="1"/>
        </dgm:presLayoutVars>
      </dgm:prSet>
      <dgm:spPr/>
    </dgm:pt>
    <dgm:pt modelId="{B4C82728-FA28-3545-B6D9-28D84C72024B}" type="pres">
      <dgm:prSet presAssocID="{3A4EBC12-1A85-9942-8AE2-19B8656066DA}" presName="circ2" presStyleLbl="vennNode1" presStyleIdx="1" presStyleCnt="2"/>
      <dgm:spPr/>
    </dgm:pt>
    <dgm:pt modelId="{7754F9E3-2B85-DD4A-9775-77FCDA6C6C54}" type="pres">
      <dgm:prSet presAssocID="{3A4EBC12-1A85-9942-8AE2-19B8656066DA}" presName="circ2Tx" presStyleLbl="revTx" presStyleIdx="0" presStyleCnt="0">
        <dgm:presLayoutVars>
          <dgm:chMax val="0"/>
          <dgm:chPref val="0"/>
          <dgm:bulletEnabled val="1"/>
        </dgm:presLayoutVars>
      </dgm:prSet>
      <dgm:spPr/>
    </dgm:pt>
  </dgm:ptLst>
  <dgm:cxnLst>
    <dgm:cxn modelId="{24B60139-8988-F141-AAD3-B09C721A3B8E}" type="presOf" srcId="{BFD722BC-C1E2-1044-8637-898168AE2C24}" destId="{161C200F-5432-EC4D-8F8F-05EC1EC2387D}" srcOrd="0" destOrd="0" presId="urn:microsoft.com/office/officeart/2005/8/layout/venn1"/>
    <dgm:cxn modelId="{8CABDA6E-5051-114B-80F8-FD651CF7B620}" type="presOf" srcId="{03207F82-DD24-7A41-B1A3-CC8F572760E9}" destId="{061BE250-D817-6740-98AC-40B2F20B8585}" srcOrd="0" destOrd="0" presId="urn:microsoft.com/office/officeart/2005/8/layout/venn1"/>
    <dgm:cxn modelId="{F51B24CD-F5A2-C548-A6BA-A8747460DC1E}" srcId="{03207F82-DD24-7A41-B1A3-CC8F572760E9}" destId="{BFD722BC-C1E2-1044-8637-898168AE2C24}" srcOrd="0" destOrd="0" parTransId="{B57595B8-F183-CD47-B0D2-4EB1F93A646D}" sibTransId="{B510A48D-2056-7A4E-99C1-90E520B89079}"/>
    <dgm:cxn modelId="{FBFD73CF-B8F2-574C-855C-D53D18C5DBBA}" type="presOf" srcId="{BFD722BC-C1E2-1044-8637-898168AE2C24}" destId="{0EAE006F-88BC-3F47-9A4C-51839F65AF3D}" srcOrd="1" destOrd="0" presId="urn:microsoft.com/office/officeart/2005/8/layout/venn1"/>
    <dgm:cxn modelId="{2B8539D7-10A0-AD4E-8642-0CA352031881}" srcId="{03207F82-DD24-7A41-B1A3-CC8F572760E9}" destId="{3A4EBC12-1A85-9942-8AE2-19B8656066DA}" srcOrd="1" destOrd="0" parTransId="{6AF833DB-64AC-0A45-A106-0571545F3C4C}" sibTransId="{0418C89A-20D7-1B42-8FAB-EFA4F60401AE}"/>
    <dgm:cxn modelId="{D5C987D9-E5EB-314B-AC12-ADC4DBFA8883}" type="presOf" srcId="{3A4EBC12-1A85-9942-8AE2-19B8656066DA}" destId="{B4C82728-FA28-3545-B6D9-28D84C72024B}" srcOrd="0" destOrd="0" presId="urn:microsoft.com/office/officeart/2005/8/layout/venn1"/>
    <dgm:cxn modelId="{4CB004F7-F124-4E42-B0F5-96A5E476318E}" type="presOf" srcId="{3A4EBC12-1A85-9942-8AE2-19B8656066DA}" destId="{7754F9E3-2B85-DD4A-9775-77FCDA6C6C54}" srcOrd="1" destOrd="0" presId="urn:microsoft.com/office/officeart/2005/8/layout/venn1"/>
    <dgm:cxn modelId="{85F3FCD4-4791-2743-A1C5-7AC141ED026C}" type="presParOf" srcId="{061BE250-D817-6740-98AC-40B2F20B8585}" destId="{161C200F-5432-EC4D-8F8F-05EC1EC2387D}" srcOrd="0" destOrd="0" presId="urn:microsoft.com/office/officeart/2005/8/layout/venn1"/>
    <dgm:cxn modelId="{1F838A5E-F3C2-1446-B4EE-530623F81C4A}" type="presParOf" srcId="{061BE250-D817-6740-98AC-40B2F20B8585}" destId="{0EAE006F-88BC-3F47-9A4C-51839F65AF3D}" srcOrd="1" destOrd="0" presId="urn:microsoft.com/office/officeart/2005/8/layout/venn1"/>
    <dgm:cxn modelId="{BB867ED9-06F1-9947-8C60-C0F4BFEB9C3B}" type="presParOf" srcId="{061BE250-D817-6740-98AC-40B2F20B8585}" destId="{B4C82728-FA28-3545-B6D9-28D84C72024B}" srcOrd="2" destOrd="0" presId="urn:microsoft.com/office/officeart/2005/8/layout/venn1"/>
    <dgm:cxn modelId="{E6E7FC60-10D8-B648-B5F6-698970B2A966}" type="presParOf" srcId="{061BE250-D817-6740-98AC-40B2F20B8585}" destId="{7754F9E3-2B85-DD4A-9775-77FCDA6C6C54}"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07F82-DD24-7A41-B1A3-CC8F572760E9}" type="doc">
      <dgm:prSet loTypeId="urn:microsoft.com/office/officeart/2005/8/layout/venn1" loCatId="" qsTypeId="urn:microsoft.com/office/officeart/2005/8/quickstyle/simple1" qsCatId="simple" csTypeId="urn:microsoft.com/office/officeart/2005/8/colors/accent5_2" csCatId="accent5" phldr="1"/>
      <dgm:spPr/>
    </dgm:pt>
    <dgm:pt modelId="{BFD722BC-C1E2-1044-8637-898168AE2C24}">
      <dgm:prSet phldrT="[Text]"/>
      <dgm:spPr>
        <a:solidFill>
          <a:schemeClr val="accent5">
            <a:lumMod val="75000"/>
            <a:alpha val="50000"/>
          </a:schemeClr>
        </a:solidFill>
      </dgm:spPr>
      <dgm:t>
        <a:bodyPr/>
        <a:lstStyle/>
        <a:p>
          <a:r>
            <a:rPr lang="en-US" b="1" dirty="0">
              <a:solidFill>
                <a:schemeClr val="bg1"/>
              </a:solidFill>
            </a:rPr>
            <a:t>Legal Argument Mining</a:t>
          </a:r>
        </a:p>
      </dgm:t>
    </dgm:pt>
    <dgm:pt modelId="{B57595B8-F183-CD47-B0D2-4EB1F93A646D}" type="parTrans" cxnId="{F51B24CD-F5A2-C548-A6BA-A8747460DC1E}">
      <dgm:prSet/>
      <dgm:spPr/>
      <dgm:t>
        <a:bodyPr/>
        <a:lstStyle/>
        <a:p>
          <a:endParaRPr lang="en-US"/>
        </a:p>
      </dgm:t>
    </dgm:pt>
    <dgm:pt modelId="{B510A48D-2056-7A4E-99C1-90E520B89079}" type="sibTrans" cxnId="{F51B24CD-F5A2-C548-A6BA-A8747460DC1E}">
      <dgm:prSet/>
      <dgm:spPr/>
      <dgm:t>
        <a:bodyPr/>
        <a:lstStyle/>
        <a:p>
          <a:endParaRPr lang="en-US"/>
        </a:p>
      </dgm:t>
    </dgm:pt>
    <dgm:pt modelId="{3A4EBC12-1A85-9942-8AE2-19B8656066DA}">
      <dgm:prSet phldrT="[Text]"/>
      <dgm:spPr>
        <a:solidFill>
          <a:srgbClr val="FFFF00">
            <a:alpha val="50000"/>
          </a:srgbClr>
        </a:solidFill>
      </dgm:spPr>
      <dgm:t>
        <a:bodyPr/>
        <a:lstStyle/>
        <a:p>
          <a:r>
            <a:rPr lang="en-US" b="1" dirty="0">
              <a:solidFill>
                <a:schemeClr val="bg1"/>
              </a:solidFill>
            </a:rPr>
            <a:t>Extractive Question Answering</a:t>
          </a:r>
        </a:p>
      </dgm:t>
    </dgm:pt>
    <dgm:pt modelId="{6AF833DB-64AC-0A45-A106-0571545F3C4C}" type="parTrans" cxnId="{2B8539D7-10A0-AD4E-8642-0CA352031881}">
      <dgm:prSet/>
      <dgm:spPr/>
      <dgm:t>
        <a:bodyPr/>
        <a:lstStyle/>
        <a:p>
          <a:endParaRPr lang="en-US"/>
        </a:p>
      </dgm:t>
    </dgm:pt>
    <dgm:pt modelId="{0418C89A-20D7-1B42-8FAB-EFA4F60401AE}" type="sibTrans" cxnId="{2B8539D7-10A0-AD4E-8642-0CA352031881}">
      <dgm:prSet/>
      <dgm:spPr/>
      <dgm:t>
        <a:bodyPr/>
        <a:lstStyle/>
        <a:p>
          <a:endParaRPr lang="en-US"/>
        </a:p>
      </dgm:t>
    </dgm:pt>
    <dgm:pt modelId="{061BE250-D817-6740-98AC-40B2F20B8585}" type="pres">
      <dgm:prSet presAssocID="{03207F82-DD24-7A41-B1A3-CC8F572760E9}" presName="compositeShape" presStyleCnt="0">
        <dgm:presLayoutVars>
          <dgm:chMax val="7"/>
          <dgm:dir/>
          <dgm:resizeHandles val="exact"/>
        </dgm:presLayoutVars>
      </dgm:prSet>
      <dgm:spPr/>
    </dgm:pt>
    <dgm:pt modelId="{161C200F-5432-EC4D-8F8F-05EC1EC2387D}" type="pres">
      <dgm:prSet presAssocID="{BFD722BC-C1E2-1044-8637-898168AE2C24}" presName="circ1" presStyleLbl="vennNode1" presStyleIdx="0" presStyleCnt="2"/>
      <dgm:spPr/>
    </dgm:pt>
    <dgm:pt modelId="{0EAE006F-88BC-3F47-9A4C-51839F65AF3D}" type="pres">
      <dgm:prSet presAssocID="{BFD722BC-C1E2-1044-8637-898168AE2C24}" presName="circ1Tx" presStyleLbl="revTx" presStyleIdx="0" presStyleCnt="0">
        <dgm:presLayoutVars>
          <dgm:chMax val="0"/>
          <dgm:chPref val="0"/>
          <dgm:bulletEnabled val="1"/>
        </dgm:presLayoutVars>
      </dgm:prSet>
      <dgm:spPr/>
    </dgm:pt>
    <dgm:pt modelId="{B4C82728-FA28-3545-B6D9-28D84C72024B}" type="pres">
      <dgm:prSet presAssocID="{3A4EBC12-1A85-9942-8AE2-19B8656066DA}" presName="circ2" presStyleLbl="vennNode1" presStyleIdx="1" presStyleCnt="2"/>
      <dgm:spPr/>
    </dgm:pt>
    <dgm:pt modelId="{7754F9E3-2B85-DD4A-9775-77FCDA6C6C54}" type="pres">
      <dgm:prSet presAssocID="{3A4EBC12-1A85-9942-8AE2-19B8656066DA}" presName="circ2Tx" presStyleLbl="revTx" presStyleIdx="0" presStyleCnt="0">
        <dgm:presLayoutVars>
          <dgm:chMax val="0"/>
          <dgm:chPref val="0"/>
          <dgm:bulletEnabled val="1"/>
        </dgm:presLayoutVars>
      </dgm:prSet>
      <dgm:spPr/>
    </dgm:pt>
  </dgm:ptLst>
  <dgm:cxnLst>
    <dgm:cxn modelId="{24B60139-8988-F141-AAD3-B09C721A3B8E}" type="presOf" srcId="{BFD722BC-C1E2-1044-8637-898168AE2C24}" destId="{161C200F-5432-EC4D-8F8F-05EC1EC2387D}" srcOrd="0" destOrd="0" presId="urn:microsoft.com/office/officeart/2005/8/layout/venn1"/>
    <dgm:cxn modelId="{8CABDA6E-5051-114B-80F8-FD651CF7B620}" type="presOf" srcId="{03207F82-DD24-7A41-B1A3-CC8F572760E9}" destId="{061BE250-D817-6740-98AC-40B2F20B8585}" srcOrd="0" destOrd="0" presId="urn:microsoft.com/office/officeart/2005/8/layout/venn1"/>
    <dgm:cxn modelId="{F51B24CD-F5A2-C548-A6BA-A8747460DC1E}" srcId="{03207F82-DD24-7A41-B1A3-CC8F572760E9}" destId="{BFD722BC-C1E2-1044-8637-898168AE2C24}" srcOrd="0" destOrd="0" parTransId="{B57595B8-F183-CD47-B0D2-4EB1F93A646D}" sibTransId="{B510A48D-2056-7A4E-99C1-90E520B89079}"/>
    <dgm:cxn modelId="{FBFD73CF-B8F2-574C-855C-D53D18C5DBBA}" type="presOf" srcId="{BFD722BC-C1E2-1044-8637-898168AE2C24}" destId="{0EAE006F-88BC-3F47-9A4C-51839F65AF3D}" srcOrd="1" destOrd="0" presId="urn:microsoft.com/office/officeart/2005/8/layout/venn1"/>
    <dgm:cxn modelId="{2B8539D7-10A0-AD4E-8642-0CA352031881}" srcId="{03207F82-DD24-7A41-B1A3-CC8F572760E9}" destId="{3A4EBC12-1A85-9942-8AE2-19B8656066DA}" srcOrd="1" destOrd="0" parTransId="{6AF833DB-64AC-0A45-A106-0571545F3C4C}" sibTransId="{0418C89A-20D7-1B42-8FAB-EFA4F60401AE}"/>
    <dgm:cxn modelId="{D5C987D9-E5EB-314B-AC12-ADC4DBFA8883}" type="presOf" srcId="{3A4EBC12-1A85-9942-8AE2-19B8656066DA}" destId="{B4C82728-FA28-3545-B6D9-28D84C72024B}" srcOrd="0" destOrd="0" presId="urn:microsoft.com/office/officeart/2005/8/layout/venn1"/>
    <dgm:cxn modelId="{4CB004F7-F124-4E42-B0F5-96A5E476318E}" type="presOf" srcId="{3A4EBC12-1A85-9942-8AE2-19B8656066DA}" destId="{7754F9E3-2B85-DD4A-9775-77FCDA6C6C54}" srcOrd="1" destOrd="0" presId="urn:microsoft.com/office/officeart/2005/8/layout/venn1"/>
    <dgm:cxn modelId="{85F3FCD4-4791-2743-A1C5-7AC141ED026C}" type="presParOf" srcId="{061BE250-D817-6740-98AC-40B2F20B8585}" destId="{161C200F-5432-EC4D-8F8F-05EC1EC2387D}" srcOrd="0" destOrd="0" presId="urn:microsoft.com/office/officeart/2005/8/layout/venn1"/>
    <dgm:cxn modelId="{1F838A5E-F3C2-1446-B4EE-530623F81C4A}" type="presParOf" srcId="{061BE250-D817-6740-98AC-40B2F20B8585}" destId="{0EAE006F-88BC-3F47-9A4C-51839F65AF3D}" srcOrd="1" destOrd="0" presId="urn:microsoft.com/office/officeart/2005/8/layout/venn1"/>
    <dgm:cxn modelId="{BB867ED9-06F1-9947-8C60-C0F4BFEB9C3B}" type="presParOf" srcId="{061BE250-D817-6740-98AC-40B2F20B8585}" destId="{B4C82728-FA28-3545-B6D9-28D84C72024B}" srcOrd="2" destOrd="0" presId="urn:microsoft.com/office/officeart/2005/8/layout/venn1"/>
    <dgm:cxn modelId="{E6E7FC60-10D8-B648-B5F6-698970B2A966}" type="presParOf" srcId="{061BE250-D817-6740-98AC-40B2F20B8585}" destId="{7754F9E3-2B85-DD4A-9775-77FCDA6C6C54}"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207F82-DD24-7A41-B1A3-CC8F572760E9}" type="doc">
      <dgm:prSet loTypeId="urn:microsoft.com/office/officeart/2005/8/layout/venn1" loCatId="" qsTypeId="urn:microsoft.com/office/officeart/2005/8/quickstyle/simple1" qsCatId="simple" csTypeId="urn:microsoft.com/office/officeart/2005/8/colors/accent5_2" csCatId="accent5" phldr="1"/>
      <dgm:spPr/>
    </dgm:pt>
    <dgm:pt modelId="{BFD722BC-C1E2-1044-8637-898168AE2C24}">
      <dgm:prSet phldrT="[Text]"/>
      <dgm:spPr>
        <a:solidFill>
          <a:schemeClr val="accent5">
            <a:lumMod val="75000"/>
            <a:alpha val="50000"/>
          </a:schemeClr>
        </a:solidFill>
      </dgm:spPr>
      <dgm:t>
        <a:bodyPr/>
        <a:lstStyle/>
        <a:p>
          <a:r>
            <a:rPr lang="en-US" b="1" dirty="0">
              <a:solidFill>
                <a:schemeClr val="bg1"/>
              </a:solidFill>
            </a:rPr>
            <a:t>Legal Argument Mining</a:t>
          </a:r>
        </a:p>
      </dgm:t>
    </dgm:pt>
    <dgm:pt modelId="{B57595B8-F183-CD47-B0D2-4EB1F93A646D}" type="parTrans" cxnId="{F51B24CD-F5A2-C548-A6BA-A8747460DC1E}">
      <dgm:prSet/>
      <dgm:spPr/>
      <dgm:t>
        <a:bodyPr/>
        <a:lstStyle/>
        <a:p>
          <a:endParaRPr lang="en-US"/>
        </a:p>
      </dgm:t>
    </dgm:pt>
    <dgm:pt modelId="{B510A48D-2056-7A4E-99C1-90E520B89079}" type="sibTrans" cxnId="{F51B24CD-F5A2-C548-A6BA-A8747460DC1E}">
      <dgm:prSet/>
      <dgm:spPr/>
      <dgm:t>
        <a:bodyPr/>
        <a:lstStyle/>
        <a:p>
          <a:endParaRPr lang="en-US"/>
        </a:p>
      </dgm:t>
    </dgm:pt>
    <dgm:pt modelId="{3A4EBC12-1A85-9942-8AE2-19B8656066DA}">
      <dgm:prSet phldrT="[Text]"/>
      <dgm:spPr>
        <a:solidFill>
          <a:srgbClr val="FFFF00">
            <a:alpha val="50000"/>
          </a:srgbClr>
        </a:solidFill>
      </dgm:spPr>
      <dgm:t>
        <a:bodyPr/>
        <a:lstStyle/>
        <a:p>
          <a:r>
            <a:rPr lang="en-US" b="1" dirty="0">
              <a:solidFill>
                <a:schemeClr val="bg1"/>
              </a:solidFill>
            </a:rPr>
            <a:t>Extractive Question Answering</a:t>
          </a:r>
        </a:p>
      </dgm:t>
    </dgm:pt>
    <dgm:pt modelId="{6AF833DB-64AC-0A45-A106-0571545F3C4C}" type="parTrans" cxnId="{2B8539D7-10A0-AD4E-8642-0CA352031881}">
      <dgm:prSet/>
      <dgm:spPr/>
      <dgm:t>
        <a:bodyPr/>
        <a:lstStyle/>
        <a:p>
          <a:endParaRPr lang="en-US"/>
        </a:p>
      </dgm:t>
    </dgm:pt>
    <dgm:pt modelId="{0418C89A-20D7-1B42-8FAB-EFA4F60401AE}" type="sibTrans" cxnId="{2B8539D7-10A0-AD4E-8642-0CA352031881}">
      <dgm:prSet/>
      <dgm:spPr/>
      <dgm:t>
        <a:bodyPr/>
        <a:lstStyle/>
        <a:p>
          <a:endParaRPr lang="en-US"/>
        </a:p>
      </dgm:t>
    </dgm:pt>
    <dgm:pt modelId="{061BE250-D817-6740-98AC-40B2F20B8585}" type="pres">
      <dgm:prSet presAssocID="{03207F82-DD24-7A41-B1A3-CC8F572760E9}" presName="compositeShape" presStyleCnt="0">
        <dgm:presLayoutVars>
          <dgm:chMax val="7"/>
          <dgm:dir/>
          <dgm:resizeHandles val="exact"/>
        </dgm:presLayoutVars>
      </dgm:prSet>
      <dgm:spPr/>
    </dgm:pt>
    <dgm:pt modelId="{161C200F-5432-EC4D-8F8F-05EC1EC2387D}" type="pres">
      <dgm:prSet presAssocID="{BFD722BC-C1E2-1044-8637-898168AE2C24}" presName="circ1" presStyleLbl="vennNode1" presStyleIdx="0" presStyleCnt="2"/>
      <dgm:spPr/>
    </dgm:pt>
    <dgm:pt modelId="{0EAE006F-88BC-3F47-9A4C-51839F65AF3D}" type="pres">
      <dgm:prSet presAssocID="{BFD722BC-C1E2-1044-8637-898168AE2C24}" presName="circ1Tx" presStyleLbl="revTx" presStyleIdx="0" presStyleCnt="0">
        <dgm:presLayoutVars>
          <dgm:chMax val="0"/>
          <dgm:chPref val="0"/>
          <dgm:bulletEnabled val="1"/>
        </dgm:presLayoutVars>
      </dgm:prSet>
      <dgm:spPr/>
    </dgm:pt>
    <dgm:pt modelId="{B4C82728-FA28-3545-B6D9-28D84C72024B}" type="pres">
      <dgm:prSet presAssocID="{3A4EBC12-1A85-9942-8AE2-19B8656066DA}" presName="circ2" presStyleLbl="vennNode1" presStyleIdx="1" presStyleCnt="2"/>
      <dgm:spPr/>
    </dgm:pt>
    <dgm:pt modelId="{7754F9E3-2B85-DD4A-9775-77FCDA6C6C54}" type="pres">
      <dgm:prSet presAssocID="{3A4EBC12-1A85-9942-8AE2-19B8656066DA}" presName="circ2Tx" presStyleLbl="revTx" presStyleIdx="0" presStyleCnt="0">
        <dgm:presLayoutVars>
          <dgm:chMax val="0"/>
          <dgm:chPref val="0"/>
          <dgm:bulletEnabled val="1"/>
        </dgm:presLayoutVars>
      </dgm:prSet>
      <dgm:spPr/>
    </dgm:pt>
  </dgm:ptLst>
  <dgm:cxnLst>
    <dgm:cxn modelId="{24B60139-8988-F141-AAD3-B09C721A3B8E}" type="presOf" srcId="{BFD722BC-C1E2-1044-8637-898168AE2C24}" destId="{161C200F-5432-EC4D-8F8F-05EC1EC2387D}" srcOrd="0" destOrd="0" presId="urn:microsoft.com/office/officeart/2005/8/layout/venn1"/>
    <dgm:cxn modelId="{8CABDA6E-5051-114B-80F8-FD651CF7B620}" type="presOf" srcId="{03207F82-DD24-7A41-B1A3-CC8F572760E9}" destId="{061BE250-D817-6740-98AC-40B2F20B8585}" srcOrd="0" destOrd="0" presId="urn:microsoft.com/office/officeart/2005/8/layout/venn1"/>
    <dgm:cxn modelId="{F51B24CD-F5A2-C548-A6BA-A8747460DC1E}" srcId="{03207F82-DD24-7A41-B1A3-CC8F572760E9}" destId="{BFD722BC-C1E2-1044-8637-898168AE2C24}" srcOrd="0" destOrd="0" parTransId="{B57595B8-F183-CD47-B0D2-4EB1F93A646D}" sibTransId="{B510A48D-2056-7A4E-99C1-90E520B89079}"/>
    <dgm:cxn modelId="{FBFD73CF-B8F2-574C-855C-D53D18C5DBBA}" type="presOf" srcId="{BFD722BC-C1E2-1044-8637-898168AE2C24}" destId="{0EAE006F-88BC-3F47-9A4C-51839F65AF3D}" srcOrd="1" destOrd="0" presId="urn:microsoft.com/office/officeart/2005/8/layout/venn1"/>
    <dgm:cxn modelId="{2B8539D7-10A0-AD4E-8642-0CA352031881}" srcId="{03207F82-DD24-7A41-B1A3-CC8F572760E9}" destId="{3A4EBC12-1A85-9942-8AE2-19B8656066DA}" srcOrd="1" destOrd="0" parTransId="{6AF833DB-64AC-0A45-A106-0571545F3C4C}" sibTransId="{0418C89A-20D7-1B42-8FAB-EFA4F60401AE}"/>
    <dgm:cxn modelId="{D5C987D9-E5EB-314B-AC12-ADC4DBFA8883}" type="presOf" srcId="{3A4EBC12-1A85-9942-8AE2-19B8656066DA}" destId="{B4C82728-FA28-3545-B6D9-28D84C72024B}" srcOrd="0" destOrd="0" presId="urn:microsoft.com/office/officeart/2005/8/layout/venn1"/>
    <dgm:cxn modelId="{4CB004F7-F124-4E42-B0F5-96A5E476318E}" type="presOf" srcId="{3A4EBC12-1A85-9942-8AE2-19B8656066DA}" destId="{7754F9E3-2B85-DD4A-9775-77FCDA6C6C54}" srcOrd="1" destOrd="0" presId="urn:microsoft.com/office/officeart/2005/8/layout/venn1"/>
    <dgm:cxn modelId="{85F3FCD4-4791-2743-A1C5-7AC141ED026C}" type="presParOf" srcId="{061BE250-D817-6740-98AC-40B2F20B8585}" destId="{161C200F-5432-EC4D-8F8F-05EC1EC2387D}" srcOrd="0" destOrd="0" presId="urn:microsoft.com/office/officeart/2005/8/layout/venn1"/>
    <dgm:cxn modelId="{1F838A5E-F3C2-1446-B4EE-530623F81C4A}" type="presParOf" srcId="{061BE250-D817-6740-98AC-40B2F20B8585}" destId="{0EAE006F-88BC-3F47-9A4C-51839F65AF3D}" srcOrd="1" destOrd="0" presId="urn:microsoft.com/office/officeart/2005/8/layout/venn1"/>
    <dgm:cxn modelId="{BB867ED9-06F1-9947-8C60-C0F4BFEB9C3B}" type="presParOf" srcId="{061BE250-D817-6740-98AC-40B2F20B8585}" destId="{B4C82728-FA28-3545-B6D9-28D84C72024B}" srcOrd="2" destOrd="0" presId="urn:microsoft.com/office/officeart/2005/8/layout/venn1"/>
    <dgm:cxn modelId="{E6E7FC60-10D8-B648-B5F6-698970B2A966}" type="presParOf" srcId="{061BE250-D817-6740-98AC-40B2F20B8585}" destId="{7754F9E3-2B85-DD4A-9775-77FCDA6C6C54}"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207F82-DD24-7A41-B1A3-CC8F572760E9}" type="doc">
      <dgm:prSet loTypeId="urn:microsoft.com/office/officeart/2005/8/layout/venn1" loCatId="" qsTypeId="urn:microsoft.com/office/officeart/2005/8/quickstyle/simple1" qsCatId="simple" csTypeId="urn:microsoft.com/office/officeart/2005/8/colors/accent5_2" csCatId="accent5" phldr="1"/>
      <dgm:spPr/>
    </dgm:pt>
    <dgm:pt modelId="{BFD722BC-C1E2-1044-8637-898168AE2C24}">
      <dgm:prSet phldrT="[Text]"/>
      <dgm:spPr>
        <a:solidFill>
          <a:schemeClr val="accent5">
            <a:lumMod val="75000"/>
            <a:alpha val="50000"/>
          </a:schemeClr>
        </a:solidFill>
      </dgm:spPr>
      <dgm:t>
        <a:bodyPr/>
        <a:lstStyle/>
        <a:p>
          <a:r>
            <a:rPr lang="en-US" b="1" dirty="0">
              <a:solidFill>
                <a:schemeClr val="bg1"/>
              </a:solidFill>
            </a:rPr>
            <a:t>Legal Argument Mining</a:t>
          </a:r>
        </a:p>
      </dgm:t>
    </dgm:pt>
    <dgm:pt modelId="{B57595B8-F183-CD47-B0D2-4EB1F93A646D}" type="parTrans" cxnId="{F51B24CD-F5A2-C548-A6BA-A8747460DC1E}">
      <dgm:prSet/>
      <dgm:spPr/>
      <dgm:t>
        <a:bodyPr/>
        <a:lstStyle/>
        <a:p>
          <a:endParaRPr lang="en-US"/>
        </a:p>
      </dgm:t>
    </dgm:pt>
    <dgm:pt modelId="{B510A48D-2056-7A4E-99C1-90E520B89079}" type="sibTrans" cxnId="{F51B24CD-F5A2-C548-A6BA-A8747460DC1E}">
      <dgm:prSet/>
      <dgm:spPr/>
      <dgm:t>
        <a:bodyPr/>
        <a:lstStyle/>
        <a:p>
          <a:endParaRPr lang="en-US"/>
        </a:p>
      </dgm:t>
    </dgm:pt>
    <dgm:pt modelId="{3A4EBC12-1A85-9942-8AE2-19B8656066DA}">
      <dgm:prSet phldrT="[Text]"/>
      <dgm:spPr>
        <a:solidFill>
          <a:srgbClr val="FFFF00">
            <a:alpha val="50000"/>
          </a:srgbClr>
        </a:solidFill>
      </dgm:spPr>
      <dgm:t>
        <a:bodyPr/>
        <a:lstStyle/>
        <a:p>
          <a:r>
            <a:rPr lang="en-US" b="1" dirty="0">
              <a:solidFill>
                <a:schemeClr val="bg1"/>
              </a:solidFill>
            </a:rPr>
            <a:t>Extractive Question Answering</a:t>
          </a:r>
        </a:p>
      </dgm:t>
    </dgm:pt>
    <dgm:pt modelId="{6AF833DB-64AC-0A45-A106-0571545F3C4C}" type="parTrans" cxnId="{2B8539D7-10A0-AD4E-8642-0CA352031881}">
      <dgm:prSet/>
      <dgm:spPr/>
      <dgm:t>
        <a:bodyPr/>
        <a:lstStyle/>
        <a:p>
          <a:endParaRPr lang="en-US"/>
        </a:p>
      </dgm:t>
    </dgm:pt>
    <dgm:pt modelId="{0418C89A-20D7-1B42-8FAB-EFA4F60401AE}" type="sibTrans" cxnId="{2B8539D7-10A0-AD4E-8642-0CA352031881}">
      <dgm:prSet/>
      <dgm:spPr/>
      <dgm:t>
        <a:bodyPr/>
        <a:lstStyle/>
        <a:p>
          <a:endParaRPr lang="en-US"/>
        </a:p>
      </dgm:t>
    </dgm:pt>
    <dgm:pt modelId="{061BE250-D817-6740-98AC-40B2F20B8585}" type="pres">
      <dgm:prSet presAssocID="{03207F82-DD24-7A41-B1A3-CC8F572760E9}" presName="compositeShape" presStyleCnt="0">
        <dgm:presLayoutVars>
          <dgm:chMax val="7"/>
          <dgm:dir/>
          <dgm:resizeHandles val="exact"/>
        </dgm:presLayoutVars>
      </dgm:prSet>
      <dgm:spPr/>
    </dgm:pt>
    <dgm:pt modelId="{161C200F-5432-EC4D-8F8F-05EC1EC2387D}" type="pres">
      <dgm:prSet presAssocID="{BFD722BC-C1E2-1044-8637-898168AE2C24}" presName="circ1" presStyleLbl="vennNode1" presStyleIdx="0" presStyleCnt="2"/>
      <dgm:spPr/>
    </dgm:pt>
    <dgm:pt modelId="{0EAE006F-88BC-3F47-9A4C-51839F65AF3D}" type="pres">
      <dgm:prSet presAssocID="{BFD722BC-C1E2-1044-8637-898168AE2C24}" presName="circ1Tx" presStyleLbl="revTx" presStyleIdx="0" presStyleCnt="0">
        <dgm:presLayoutVars>
          <dgm:chMax val="0"/>
          <dgm:chPref val="0"/>
          <dgm:bulletEnabled val="1"/>
        </dgm:presLayoutVars>
      </dgm:prSet>
      <dgm:spPr/>
    </dgm:pt>
    <dgm:pt modelId="{B4C82728-FA28-3545-B6D9-28D84C72024B}" type="pres">
      <dgm:prSet presAssocID="{3A4EBC12-1A85-9942-8AE2-19B8656066DA}" presName="circ2" presStyleLbl="vennNode1" presStyleIdx="1" presStyleCnt="2"/>
      <dgm:spPr/>
    </dgm:pt>
    <dgm:pt modelId="{7754F9E3-2B85-DD4A-9775-77FCDA6C6C54}" type="pres">
      <dgm:prSet presAssocID="{3A4EBC12-1A85-9942-8AE2-19B8656066DA}" presName="circ2Tx" presStyleLbl="revTx" presStyleIdx="0" presStyleCnt="0">
        <dgm:presLayoutVars>
          <dgm:chMax val="0"/>
          <dgm:chPref val="0"/>
          <dgm:bulletEnabled val="1"/>
        </dgm:presLayoutVars>
      </dgm:prSet>
      <dgm:spPr/>
    </dgm:pt>
  </dgm:ptLst>
  <dgm:cxnLst>
    <dgm:cxn modelId="{24B60139-8988-F141-AAD3-B09C721A3B8E}" type="presOf" srcId="{BFD722BC-C1E2-1044-8637-898168AE2C24}" destId="{161C200F-5432-EC4D-8F8F-05EC1EC2387D}" srcOrd="0" destOrd="0" presId="urn:microsoft.com/office/officeart/2005/8/layout/venn1"/>
    <dgm:cxn modelId="{8CABDA6E-5051-114B-80F8-FD651CF7B620}" type="presOf" srcId="{03207F82-DD24-7A41-B1A3-CC8F572760E9}" destId="{061BE250-D817-6740-98AC-40B2F20B8585}" srcOrd="0" destOrd="0" presId="urn:microsoft.com/office/officeart/2005/8/layout/venn1"/>
    <dgm:cxn modelId="{F51B24CD-F5A2-C548-A6BA-A8747460DC1E}" srcId="{03207F82-DD24-7A41-B1A3-CC8F572760E9}" destId="{BFD722BC-C1E2-1044-8637-898168AE2C24}" srcOrd="0" destOrd="0" parTransId="{B57595B8-F183-CD47-B0D2-4EB1F93A646D}" sibTransId="{B510A48D-2056-7A4E-99C1-90E520B89079}"/>
    <dgm:cxn modelId="{FBFD73CF-B8F2-574C-855C-D53D18C5DBBA}" type="presOf" srcId="{BFD722BC-C1E2-1044-8637-898168AE2C24}" destId="{0EAE006F-88BC-3F47-9A4C-51839F65AF3D}" srcOrd="1" destOrd="0" presId="urn:microsoft.com/office/officeart/2005/8/layout/venn1"/>
    <dgm:cxn modelId="{2B8539D7-10A0-AD4E-8642-0CA352031881}" srcId="{03207F82-DD24-7A41-B1A3-CC8F572760E9}" destId="{3A4EBC12-1A85-9942-8AE2-19B8656066DA}" srcOrd="1" destOrd="0" parTransId="{6AF833DB-64AC-0A45-A106-0571545F3C4C}" sibTransId="{0418C89A-20D7-1B42-8FAB-EFA4F60401AE}"/>
    <dgm:cxn modelId="{D5C987D9-E5EB-314B-AC12-ADC4DBFA8883}" type="presOf" srcId="{3A4EBC12-1A85-9942-8AE2-19B8656066DA}" destId="{B4C82728-FA28-3545-B6D9-28D84C72024B}" srcOrd="0" destOrd="0" presId="urn:microsoft.com/office/officeart/2005/8/layout/venn1"/>
    <dgm:cxn modelId="{4CB004F7-F124-4E42-B0F5-96A5E476318E}" type="presOf" srcId="{3A4EBC12-1A85-9942-8AE2-19B8656066DA}" destId="{7754F9E3-2B85-DD4A-9775-77FCDA6C6C54}" srcOrd="1" destOrd="0" presId="urn:microsoft.com/office/officeart/2005/8/layout/venn1"/>
    <dgm:cxn modelId="{85F3FCD4-4791-2743-A1C5-7AC141ED026C}" type="presParOf" srcId="{061BE250-D817-6740-98AC-40B2F20B8585}" destId="{161C200F-5432-EC4D-8F8F-05EC1EC2387D}" srcOrd="0" destOrd="0" presId="urn:microsoft.com/office/officeart/2005/8/layout/venn1"/>
    <dgm:cxn modelId="{1F838A5E-F3C2-1446-B4EE-530623F81C4A}" type="presParOf" srcId="{061BE250-D817-6740-98AC-40B2F20B8585}" destId="{0EAE006F-88BC-3F47-9A4C-51839F65AF3D}" srcOrd="1" destOrd="0" presId="urn:microsoft.com/office/officeart/2005/8/layout/venn1"/>
    <dgm:cxn modelId="{BB867ED9-06F1-9947-8C60-C0F4BFEB9C3B}" type="presParOf" srcId="{061BE250-D817-6740-98AC-40B2F20B8585}" destId="{B4C82728-FA28-3545-B6D9-28D84C72024B}" srcOrd="2" destOrd="0" presId="urn:microsoft.com/office/officeart/2005/8/layout/venn1"/>
    <dgm:cxn modelId="{E6E7FC60-10D8-B648-B5F6-698970B2A966}" type="presParOf" srcId="{061BE250-D817-6740-98AC-40B2F20B8585}" destId="{7754F9E3-2B85-DD4A-9775-77FCDA6C6C54}" srcOrd="3"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B6ED3B-7298-CB44-8407-70A53819E640}" type="doc">
      <dgm:prSet loTypeId="urn:microsoft.com/office/officeart/2005/8/layout/process1" loCatId="" qsTypeId="urn:microsoft.com/office/officeart/2005/8/quickstyle/simple1" qsCatId="simple" csTypeId="urn:microsoft.com/office/officeart/2005/8/colors/colorful4" csCatId="colorful" phldr="1"/>
      <dgm:spPr/>
    </dgm:pt>
    <dgm:pt modelId="{91F2D7F7-6BAA-1047-B136-4F062134DAD0}">
      <dgm:prSet phldrT="[Text]"/>
      <dgm:spPr/>
      <dgm:t>
        <a:bodyPr/>
        <a:lstStyle/>
        <a:p>
          <a:r>
            <a:rPr lang="en-US" b="1" dirty="0"/>
            <a:t>Data Collection: </a:t>
          </a:r>
        </a:p>
        <a:p>
          <a:r>
            <a:rPr lang="en-US" dirty="0"/>
            <a:t>We scraped all of the publicly available merger &amp; acquisition decisions from TCA’s website (4552 decisions)</a:t>
          </a:r>
        </a:p>
      </dgm:t>
    </dgm:pt>
    <dgm:pt modelId="{3D3B554F-C1B5-AF45-ACF0-F4A0177DC904}" type="parTrans" cxnId="{6F7DCE12-321F-614F-9A88-0974CBAC411D}">
      <dgm:prSet/>
      <dgm:spPr/>
      <dgm:t>
        <a:bodyPr/>
        <a:lstStyle/>
        <a:p>
          <a:endParaRPr lang="en-US"/>
        </a:p>
      </dgm:t>
    </dgm:pt>
    <dgm:pt modelId="{01974A57-BD96-9D45-BD98-B4E38D064735}" type="sibTrans" cxnId="{6F7DCE12-321F-614F-9A88-0974CBAC411D}">
      <dgm:prSet/>
      <dgm:spPr/>
      <dgm:t>
        <a:bodyPr/>
        <a:lstStyle/>
        <a:p>
          <a:endParaRPr lang="en-US"/>
        </a:p>
      </dgm:t>
    </dgm:pt>
    <dgm:pt modelId="{AD662B21-0522-C246-AACE-C8E97964028B}">
      <dgm:prSet phldrT="[Text]"/>
      <dgm:spPr/>
      <dgm:t>
        <a:bodyPr/>
        <a:lstStyle/>
        <a:p>
          <a:r>
            <a:rPr lang="en-US" b="1" dirty="0"/>
            <a:t>Keyword Filtering: </a:t>
          </a:r>
        </a:p>
        <a:p>
          <a:r>
            <a:rPr lang="en-US" b="0" dirty="0"/>
            <a:t>To isolate relevant cases, we filtered this collection to only include that contained the specific legal term “technology undertaking” (152 decisions)</a:t>
          </a:r>
        </a:p>
      </dgm:t>
    </dgm:pt>
    <dgm:pt modelId="{1B0B0E27-038C-6C41-844B-EFBB03A245EC}" type="parTrans" cxnId="{7F9B3F3C-9B1B-3146-8415-11CE1A68F6F9}">
      <dgm:prSet/>
      <dgm:spPr/>
      <dgm:t>
        <a:bodyPr/>
        <a:lstStyle/>
        <a:p>
          <a:endParaRPr lang="en-US"/>
        </a:p>
      </dgm:t>
    </dgm:pt>
    <dgm:pt modelId="{AE14A859-3E01-A34E-8111-6A501B1A210A}" type="sibTrans" cxnId="{7F9B3F3C-9B1B-3146-8415-11CE1A68F6F9}">
      <dgm:prSet/>
      <dgm:spPr/>
      <dgm:t>
        <a:bodyPr/>
        <a:lstStyle/>
        <a:p>
          <a:endParaRPr lang="en-US"/>
        </a:p>
      </dgm:t>
    </dgm:pt>
    <dgm:pt modelId="{5E51CED4-FB3D-194F-99E3-0A3536E6551D}">
      <dgm:prSet phldrT="[Text]"/>
      <dgm:spPr/>
      <dgm:t>
        <a:bodyPr/>
        <a:lstStyle/>
        <a:p>
          <a:r>
            <a:rPr lang="en-US" b="1" dirty="0"/>
            <a:t>Content Extraction:</a:t>
          </a:r>
        </a:p>
        <a:p>
          <a:r>
            <a:rPr lang="en-US" b="0" dirty="0"/>
            <a:t>From these 152 decisions, we extracted only the core analytical section known as the “Examination and Evaluation” section.</a:t>
          </a:r>
        </a:p>
      </dgm:t>
    </dgm:pt>
    <dgm:pt modelId="{B0A9DA64-C13F-8C46-9E91-4225FF2677F9}" type="parTrans" cxnId="{DCD76C1B-FD35-4843-8419-7E3DFFF15971}">
      <dgm:prSet/>
      <dgm:spPr/>
      <dgm:t>
        <a:bodyPr/>
        <a:lstStyle/>
        <a:p>
          <a:endParaRPr lang="en-US"/>
        </a:p>
      </dgm:t>
    </dgm:pt>
    <dgm:pt modelId="{17C1777B-805C-5544-A288-A4FD2415FE30}" type="sibTrans" cxnId="{DCD76C1B-FD35-4843-8419-7E3DFFF15971}">
      <dgm:prSet/>
      <dgm:spPr/>
      <dgm:t>
        <a:bodyPr/>
        <a:lstStyle/>
        <a:p>
          <a:endParaRPr lang="en-US"/>
        </a:p>
      </dgm:t>
    </dgm:pt>
    <dgm:pt modelId="{A42EEDA3-4E0F-C344-BED8-DA857FE59B47}" type="pres">
      <dgm:prSet presAssocID="{D9B6ED3B-7298-CB44-8407-70A53819E640}" presName="Name0" presStyleCnt="0">
        <dgm:presLayoutVars>
          <dgm:dir/>
          <dgm:resizeHandles val="exact"/>
        </dgm:presLayoutVars>
      </dgm:prSet>
      <dgm:spPr/>
    </dgm:pt>
    <dgm:pt modelId="{3090F73D-97C5-0B46-8813-7E4DF9634E05}" type="pres">
      <dgm:prSet presAssocID="{91F2D7F7-6BAA-1047-B136-4F062134DAD0}" presName="node" presStyleLbl="node1" presStyleIdx="0" presStyleCnt="3">
        <dgm:presLayoutVars>
          <dgm:bulletEnabled val="1"/>
        </dgm:presLayoutVars>
      </dgm:prSet>
      <dgm:spPr/>
    </dgm:pt>
    <dgm:pt modelId="{8651280B-6502-844F-9A15-108A0A9BC69E}" type="pres">
      <dgm:prSet presAssocID="{01974A57-BD96-9D45-BD98-B4E38D064735}" presName="sibTrans" presStyleLbl="sibTrans2D1" presStyleIdx="0" presStyleCnt="2"/>
      <dgm:spPr/>
    </dgm:pt>
    <dgm:pt modelId="{FD497F3E-5A1B-A546-B316-2B0394ADB425}" type="pres">
      <dgm:prSet presAssocID="{01974A57-BD96-9D45-BD98-B4E38D064735}" presName="connectorText" presStyleLbl="sibTrans2D1" presStyleIdx="0" presStyleCnt="2"/>
      <dgm:spPr/>
    </dgm:pt>
    <dgm:pt modelId="{C55A7417-DB87-F74D-A82D-397DB91698DA}" type="pres">
      <dgm:prSet presAssocID="{AD662B21-0522-C246-AACE-C8E97964028B}" presName="node" presStyleLbl="node1" presStyleIdx="1" presStyleCnt="3" custScaleX="116563">
        <dgm:presLayoutVars>
          <dgm:bulletEnabled val="1"/>
        </dgm:presLayoutVars>
      </dgm:prSet>
      <dgm:spPr/>
    </dgm:pt>
    <dgm:pt modelId="{DB6321B4-BA29-C949-86C8-9DE85B47289B}" type="pres">
      <dgm:prSet presAssocID="{AE14A859-3E01-A34E-8111-6A501B1A210A}" presName="sibTrans" presStyleLbl="sibTrans2D1" presStyleIdx="1" presStyleCnt="2"/>
      <dgm:spPr/>
    </dgm:pt>
    <dgm:pt modelId="{AA5F1A76-0363-7540-A869-ABBA8112A82C}" type="pres">
      <dgm:prSet presAssocID="{AE14A859-3E01-A34E-8111-6A501B1A210A}" presName="connectorText" presStyleLbl="sibTrans2D1" presStyleIdx="1" presStyleCnt="2"/>
      <dgm:spPr/>
    </dgm:pt>
    <dgm:pt modelId="{C0536F9C-6EDD-754D-A735-AD257ED1E9DB}" type="pres">
      <dgm:prSet presAssocID="{5E51CED4-FB3D-194F-99E3-0A3536E6551D}" presName="node" presStyleLbl="node1" presStyleIdx="2" presStyleCnt="3">
        <dgm:presLayoutVars>
          <dgm:bulletEnabled val="1"/>
        </dgm:presLayoutVars>
      </dgm:prSet>
      <dgm:spPr/>
    </dgm:pt>
  </dgm:ptLst>
  <dgm:cxnLst>
    <dgm:cxn modelId="{6F7DCE12-321F-614F-9A88-0974CBAC411D}" srcId="{D9B6ED3B-7298-CB44-8407-70A53819E640}" destId="{91F2D7F7-6BAA-1047-B136-4F062134DAD0}" srcOrd="0" destOrd="0" parTransId="{3D3B554F-C1B5-AF45-ACF0-F4A0177DC904}" sibTransId="{01974A57-BD96-9D45-BD98-B4E38D064735}"/>
    <dgm:cxn modelId="{DCD76C1B-FD35-4843-8419-7E3DFFF15971}" srcId="{D9B6ED3B-7298-CB44-8407-70A53819E640}" destId="{5E51CED4-FB3D-194F-99E3-0A3536E6551D}" srcOrd="2" destOrd="0" parTransId="{B0A9DA64-C13F-8C46-9E91-4225FF2677F9}" sibTransId="{17C1777B-805C-5544-A288-A4FD2415FE30}"/>
    <dgm:cxn modelId="{7F9B3F3C-9B1B-3146-8415-11CE1A68F6F9}" srcId="{D9B6ED3B-7298-CB44-8407-70A53819E640}" destId="{AD662B21-0522-C246-AACE-C8E97964028B}" srcOrd="1" destOrd="0" parTransId="{1B0B0E27-038C-6C41-844B-EFBB03A245EC}" sibTransId="{AE14A859-3E01-A34E-8111-6A501B1A210A}"/>
    <dgm:cxn modelId="{9D3B8144-4A6F-9D40-B21C-FED9D0FBE0F2}" type="presOf" srcId="{D9B6ED3B-7298-CB44-8407-70A53819E640}" destId="{A42EEDA3-4E0F-C344-BED8-DA857FE59B47}" srcOrd="0" destOrd="0" presId="urn:microsoft.com/office/officeart/2005/8/layout/process1"/>
    <dgm:cxn modelId="{E0D17758-6AC4-D843-8913-AC1903C66A24}" type="presOf" srcId="{AE14A859-3E01-A34E-8111-6A501B1A210A}" destId="{DB6321B4-BA29-C949-86C8-9DE85B47289B}" srcOrd="0" destOrd="0" presId="urn:microsoft.com/office/officeart/2005/8/layout/process1"/>
    <dgm:cxn modelId="{A710795A-4B77-D645-A118-E43A6FB45705}" type="presOf" srcId="{01974A57-BD96-9D45-BD98-B4E38D064735}" destId="{FD497F3E-5A1B-A546-B316-2B0394ADB425}" srcOrd="1" destOrd="0" presId="urn:microsoft.com/office/officeart/2005/8/layout/process1"/>
    <dgm:cxn modelId="{C6EA7B5D-0617-7749-A2CF-035EE390D94D}" type="presOf" srcId="{AE14A859-3E01-A34E-8111-6A501B1A210A}" destId="{AA5F1A76-0363-7540-A869-ABBA8112A82C}" srcOrd="1" destOrd="0" presId="urn:microsoft.com/office/officeart/2005/8/layout/process1"/>
    <dgm:cxn modelId="{1B7E8F60-1F99-1C4E-B464-E17069DD95EB}" type="presOf" srcId="{5E51CED4-FB3D-194F-99E3-0A3536E6551D}" destId="{C0536F9C-6EDD-754D-A735-AD257ED1E9DB}" srcOrd="0" destOrd="0" presId="urn:microsoft.com/office/officeart/2005/8/layout/process1"/>
    <dgm:cxn modelId="{08E9BE64-CBFA-1642-959D-E909E0A8F382}" type="presOf" srcId="{01974A57-BD96-9D45-BD98-B4E38D064735}" destId="{8651280B-6502-844F-9A15-108A0A9BC69E}" srcOrd="0" destOrd="0" presId="urn:microsoft.com/office/officeart/2005/8/layout/process1"/>
    <dgm:cxn modelId="{72FBB891-B921-514E-B41E-538B358A903A}" type="presOf" srcId="{91F2D7F7-6BAA-1047-B136-4F062134DAD0}" destId="{3090F73D-97C5-0B46-8813-7E4DF9634E05}" srcOrd="0" destOrd="0" presId="urn:microsoft.com/office/officeart/2005/8/layout/process1"/>
    <dgm:cxn modelId="{EE4DFBFB-3598-1C4E-B39C-0A1C79B6A943}" type="presOf" srcId="{AD662B21-0522-C246-AACE-C8E97964028B}" destId="{C55A7417-DB87-F74D-A82D-397DB91698DA}" srcOrd="0" destOrd="0" presId="urn:microsoft.com/office/officeart/2005/8/layout/process1"/>
    <dgm:cxn modelId="{BA00F098-9E88-DC4B-8A24-B3E357F7756B}" type="presParOf" srcId="{A42EEDA3-4E0F-C344-BED8-DA857FE59B47}" destId="{3090F73D-97C5-0B46-8813-7E4DF9634E05}" srcOrd="0" destOrd="0" presId="urn:microsoft.com/office/officeart/2005/8/layout/process1"/>
    <dgm:cxn modelId="{8A557BE8-0FDE-F347-8751-4F513EBE6E2F}" type="presParOf" srcId="{A42EEDA3-4E0F-C344-BED8-DA857FE59B47}" destId="{8651280B-6502-844F-9A15-108A0A9BC69E}" srcOrd="1" destOrd="0" presId="urn:microsoft.com/office/officeart/2005/8/layout/process1"/>
    <dgm:cxn modelId="{D01A3F9E-3B6F-A841-A612-FC2F3698638D}" type="presParOf" srcId="{8651280B-6502-844F-9A15-108A0A9BC69E}" destId="{FD497F3E-5A1B-A546-B316-2B0394ADB425}" srcOrd="0" destOrd="0" presId="urn:microsoft.com/office/officeart/2005/8/layout/process1"/>
    <dgm:cxn modelId="{9F2E8B56-DE71-4045-BA72-612C061393B9}" type="presParOf" srcId="{A42EEDA3-4E0F-C344-BED8-DA857FE59B47}" destId="{C55A7417-DB87-F74D-A82D-397DB91698DA}" srcOrd="2" destOrd="0" presId="urn:microsoft.com/office/officeart/2005/8/layout/process1"/>
    <dgm:cxn modelId="{EE5C26AA-8FB8-8548-84CB-63F349F4A710}" type="presParOf" srcId="{A42EEDA3-4E0F-C344-BED8-DA857FE59B47}" destId="{DB6321B4-BA29-C949-86C8-9DE85B47289B}" srcOrd="3" destOrd="0" presId="urn:microsoft.com/office/officeart/2005/8/layout/process1"/>
    <dgm:cxn modelId="{BF18101D-CDE1-FB42-BD06-F5680D73377D}" type="presParOf" srcId="{DB6321B4-BA29-C949-86C8-9DE85B47289B}" destId="{AA5F1A76-0363-7540-A869-ABBA8112A82C}" srcOrd="0" destOrd="0" presId="urn:microsoft.com/office/officeart/2005/8/layout/process1"/>
    <dgm:cxn modelId="{9BFED679-8876-D147-A979-7CCDF6D3BB63}" type="presParOf" srcId="{A42EEDA3-4E0F-C344-BED8-DA857FE59B47}" destId="{C0536F9C-6EDD-754D-A735-AD257ED1E9DB}"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5D5206-9A90-BB42-B365-27A2D65FB8A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B9AD38CD-F66C-0243-83A0-C208DC3ACF7E}">
      <dgm:prSet phldrT="[Text]"/>
      <dgm:spPr/>
      <dgm:t>
        <a:bodyPr/>
        <a:lstStyle/>
        <a:p>
          <a:r>
            <a:rPr lang="en-US" dirty="0"/>
            <a:t>Core Experimental Design</a:t>
          </a:r>
        </a:p>
      </dgm:t>
    </dgm:pt>
    <dgm:pt modelId="{6008CE26-0622-934D-A9E8-87B8B2742FEA}" type="parTrans" cxnId="{D2DAFF49-18F8-7F4F-B98F-D2BBDB38F3C6}">
      <dgm:prSet/>
      <dgm:spPr/>
      <dgm:t>
        <a:bodyPr/>
        <a:lstStyle/>
        <a:p>
          <a:endParaRPr lang="en-US"/>
        </a:p>
      </dgm:t>
    </dgm:pt>
    <dgm:pt modelId="{D92D9039-F59F-184F-9F1B-72E1E92B60C1}" type="sibTrans" cxnId="{D2DAFF49-18F8-7F4F-B98F-D2BBDB38F3C6}">
      <dgm:prSet/>
      <dgm:spPr/>
      <dgm:t>
        <a:bodyPr/>
        <a:lstStyle/>
        <a:p>
          <a:endParaRPr lang="en-US"/>
        </a:p>
      </dgm:t>
    </dgm:pt>
    <dgm:pt modelId="{25D59B68-4BD9-C64F-9AC7-D50DAB7D41F1}">
      <dgm:prSet phldrT="[Text]"/>
      <dgm:spPr/>
      <dgm:t>
        <a:bodyPr/>
        <a:lstStyle/>
        <a:p>
          <a:pPr>
            <a:buFont typeface="Arial" panose="020B0604020202020204" pitchFamily="34" charset="0"/>
            <a:buChar char="•"/>
          </a:pPr>
          <a:r>
            <a:rPr lang="en-US" b="1" i="0" dirty="0"/>
            <a:t>Base Model:</a:t>
          </a:r>
          <a:r>
            <a:rPr lang="en-US" b="0" i="0" dirty="0"/>
            <a:t> </a:t>
          </a:r>
          <a:r>
            <a:rPr lang="en-US" b="0" i="0" dirty="0" err="1"/>
            <a:t>dbmdz</a:t>
          </a:r>
          <a:r>
            <a:rPr lang="en-US" b="0" i="0" dirty="0"/>
            <a:t>/</a:t>
          </a:r>
          <a:r>
            <a:rPr lang="en-US" b="0" i="0" dirty="0" err="1"/>
            <a:t>bert</a:t>
          </a:r>
          <a:r>
            <a:rPr lang="en-US" b="0" i="0" dirty="0"/>
            <a:t>-base-</a:t>
          </a:r>
          <a:r>
            <a:rPr lang="en-US" b="0" i="0" dirty="0" err="1"/>
            <a:t>turkish</a:t>
          </a:r>
          <a:r>
            <a:rPr lang="en-US" b="0" i="0" dirty="0"/>
            <a:t>-cased (BERT-base architecture).</a:t>
          </a:r>
          <a:endParaRPr lang="en-US" dirty="0"/>
        </a:p>
      </dgm:t>
    </dgm:pt>
    <dgm:pt modelId="{3C8D23EB-C9A6-EC42-A1CC-FF6A526613E9}" type="parTrans" cxnId="{98F1C801-538D-7645-9B69-723F31C0B6CE}">
      <dgm:prSet/>
      <dgm:spPr/>
      <dgm:t>
        <a:bodyPr/>
        <a:lstStyle/>
        <a:p>
          <a:endParaRPr lang="en-US"/>
        </a:p>
      </dgm:t>
    </dgm:pt>
    <dgm:pt modelId="{260F4990-178E-8B49-9EC6-948C88E10A6F}" type="sibTrans" cxnId="{98F1C801-538D-7645-9B69-723F31C0B6CE}">
      <dgm:prSet/>
      <dgm:spPr/>
      <dgm:t>
        <a:bodyPr/>
        <a:lstStyle/>
        <a:p>
          <a:endParaRPr lang="en-US"/>
        </a:p>
      </dgm:t>
    </dgm:pt>
    <dgm:pt modelId="{FB403FE0-9EA9-374A-862E-1B334E25FE22}">
      <dgm:prSet phldrT="[Text]"/>
      <dgm:spPr/>
      <dgm:t>
        <a:bodyPr/>
        <a:lstStyle/>
        <a:p>
          <a:r>
            <a:rPr lang="en-US" dirty="0"/>
            <a:t>Fine-Tuning &amp; Validation</a:t>
          </a:r>
        </a:p>
      </dgm:t>
    </dgm:pt>
    <dgm:pt modelId="{A405654D-3F93-3745-A2EB-73CC298E267F}" type="parTrans" cxnId="{C25F75C3-5E13-FE49-83EF-F789D4795F37}">
      <dgm:prSet/>
      <dgm:spPr/>
      <dgm:t>
        <a:bodyPr/>
        <a:lstStyle/>
        <a:p>
          <a:endParaRPr lang="en-US"/>
        </a:p>
      </dgm:t>
    </dgm:pt>
    <dgm:pt modelId="{5D684CC3-4F23-BD43-90C6-1715D3FBE30E}" type="sibTrans" cxnId="{C25F75C3-5E13-FE49-83EF-F789D4795F37}">
      <dgm:prSet/>
      <dgm:spPr/>
      <dgm:t>
        <a:bodyPr/>
        <a:lstStyle/>
        <a:p>
          <a:endParaRPr lang="en-US"/>
        </a:p>
      </dgm:t>
    </dgm:pt>
    <dgm:pt modelId="{CE290BBA-77D0-274C-93B9-5241028E0A28}">
      <dgm:prSet/>
      <dgm:spPr/>
      <dgm:t>
        <a:bodyPr/>
        <a:lstStyle/>
        <a:p>
          <a:pPr>
            <a:buFont typeface="Arial" panose="020B0604020202020204" pitchFamily="34" charset="0"/>
            <a:buChar char="•"/>
          </a:pPr>
          <a:r>
            <a:rPr lang="en-US" b="1" i="0"/>
            <a:t>Task Formulation:</a:t>
          </a:r>
          <a:r>
            <a:rPr lang="en-US" b="0" i="0"/>
            <a:t> Extractive Question Answering (SQuAD format).</a:t>
          </a:r>
        </a:p>
      </dgm:t>
    </dgm:pt>
    <dgm:pt modelId="{383E5334-E710-664B-BD70-E3D2630800D6}" type="parTrans" cxnId="{C430A7EE-E00D-F248-86C7-25C7E48FC8DF}">
      <dgm:prSet/>
      <dgm:spPr/>
      <dgm:t>
        <a:bodyPr/>
        <a:lstStyle/>
        <a:p>
          <a:endParaRPr lang="en-US"/>
        </a:p>
      </dgm:t>
    </dgm:pt>
    <dgm:pt modelId="{1B1D09F2-58B3-A448-A012-44926A9013BF}" type="sibTrans" cxnId="{C430A7EE-E00D-F248-86C7-25C7E48FC8DF}">
      <dgm:prSet/>
      <dgm:spPr/>
      <dgm:t>
        <a:bodyPr/>
        <a:lstStyle/>
        <a:p>
          <a:endParaRPr lang="en-US"/>
        </a:p>
      </dgm:t>
    </dgm:pt>
    <dgm:pt modelId="{0C3A05C2-4F79-6744-ADF7-377520407A7D}">
      <dgm:prSet/>
      <dgm:spPr/>
      <dgm:t>
        <a:bodyPr/>
        <a:lstStyle/>
        <a:p>
          <a:pPr>
            <a:buFont typeface="Arial" panose="020B0604020202020204" pitchFamily="34" charset="0"/>
            <a:buChar char="•"/>
          </a:pPr>
          <a:r>
            <a:rPr lang="en-US" b="0" i="0" dirty="0"/>
            <a:t>The model predicts the start and end token indices of the answer span.</a:t>
          </a:r>
        </a:p>
      </dgm:t>
    </dgm:pt>
    <dgm:pt modelId="{26C3E6B1-1F99-374F-91FB-98EC222F7DD4}" type="parTrans" cxnId="{1E38A1DB-71B2-2B45-956C-AA132D67FE19}">
      <dgm:prSet/>
      <dgm:spPr/>
      <dgm:t>
        <a:bodyPr/>
        <a:lstStyle/>
        <a:p>
          <a:endParaRPr lang="en-US"/>
        </a:p>
      </dgm:t>
    </dgm:pt>
    <dgm:pt modelId="{1ABCBEB2-0A79-A340-9F4C-AB8A45AA7781}" type="sibTrans" cxnId="{1E38A1DB-71B2-2B45-956C-AA132D67FE19}">
      <dgm:prSet/>
      <dgm:spPr/>
      <dgm:t>
        <a:bodyPr/>
        <a:lstStyle/>
        <a:p>
          <a:endParaRPr lang="en-US"/>
        </a:p>
      </dgm:t>
    </dgm:pt>
    <dgm:pt modelId="{B0AC5723-CE54-DE49-989B-B49CD082A3DF}">
      <dgm:prSet/>
      <dgm:spPr/>
      <dgm:t>
        <a:bodyPr/>
        <a:lstStyle/>
        <a:p>
          <a:pPr>
            <a:buFont typeface="Arial" panose="020B0604020202020204" pitchFamily="34" charset="0"/>
            <a:buChar char="•"/>
          </a:pPr>
          <a:r>
            <a:rPr lang="en-US" b="1" i="0" dirty="0"/>
            <a:t>Framework:</a:t>
          </a:r>
          <a:r>
            <a:rPr lang="en-US" b="0" i="0" dirty="0"/>
            <a:t> </a:t>
          </a:r>
          <a:r>
            <a:rPr lang="en-US" b="0" i="0" dirty="0" err="1"/>
            <a:t>HuggingFace</a:t>
          </a:r>
          <a:r>
            <a:rPr lang="en-US" b="0" i="0" dirty="0"/>
            <a:t> transformers and datasets libraries.</a:t>
          </a:r>
        </a:p>
      </dgm:t>
    </dgm:pt>
    <dgm:pt modelId="{8D8E3FF7-4E0F-E944-AD70-98FD77A7C2A7}" type="parTrans" cxnId="{CC5571EE-1B34-9D4A-8456-B5114CB2AF41}">
      <dgm:prSet/>
      <dgm:spPr/>
      <dgm:t>
        <a:bodyPr/>
        <a:lstStyle/>
        <a:p>
          <a:endParaRPr lang="en-US"/>
        </a:p>
      </dgm:t>
    </dgm:pt>
    <dgm:pt modelId="{885AC0A4-3356-EC4A-9DF1-DC361F0F2FDA}" type="sibTrans" cxnId="{CC5571EE-1B34-9D4A-8456-B5114CB2AF41}">
      <dgm:prSet/>
      <dgm:spPr/>
      <dgm:t>
        <a:bodyPr/>
        <a:lstStyle/>
        <a:p>
          <a:endParaRPr lang="en-US"/>
        </a:p>
      </dgm:t>
    </dgm:pt>
    <dgm:pt modelId="{95A555CA-CF82-1E4C-829B-224DE0D7A32F}">
      <dgm:prSet phldrT="[Text]"/>
      <dgm:spPr/>
      <dgm:t>
        <a:bodyPr/>
        <a:lstStyle/>
        <a:p>
          <a:pPr>
            <a:buFont typeface="Arial" panose="020B0604020202020204" pitchFamily="34" charset="0"/>
            <a:buChar char="•"/>
          </a:pPr>
          <a:r>
            <a:rPr lang="en-US" b="1" i="0" dirty="0"/>
            <a:t>Hyperparameters (Optimized): </a:t>
          </a:r>
          <a:r>
            <a:rPr lang="en-US" b="0" i="1" dirty="0"/>
            <a:t>Learning Rate: </a:t>
          </a:r>
          <a:r>
            <a:rPr lang="en-US" b="0" i="0" dirty="0"/>
            <a:t>3e-5, </a:t>
          </a:r>
          <a:r>
            <a:rPr lang="en-US" b="0" i="1" dirty="0"/>
            <a:t>Batch Size</a:t>
          </a:r>
          <a:r>
            <a:rPr lang="en-US" b="0" i="0" dirty="0"/>
            <a:t>: 2, </a:t>
          </a:r>
          <a:r>
            <a:rPr lang="en-US" b="0" i="1" dirty="0"/>
            <a:t>Epochs</a:t>
          </a:r>
          <a:r>
            <a:rPr lang="en-US" b="0" i="0" dirty="0"/>
            <a:t>: 4,</a:t>
          </a:r>
          <a:r>
            <a:rPr lang="en-US" b="0" i="1" dirty="0"/>
            <a:t>Weight Decay</a:t>
          </a:r>
          <a:r>
            <a:rPr lang="en-US" b="0" i="0" dirty="0"/>
            <a:t>: 0.01</a:t>
          </a:r>
          <a:endParaRPr lang="en-US" dirty="0"/>
        </a:p>
      </dgm:t>
    </dgm:pt>
    <dgm:pt modelId="{3FC33178-1463-D547-A9FD-B24790696AD5}" type="parTrans" cxnId="{2FBC10DD-6CB0-CC4F-91A8-ECBBFA648D58}">
      <dgm:prSet/>
      <dgm:spPr/>
      <dgm:t>
        <a:bodyPr/>
        <a:lstStyle/>
        <a:p>
          <a:endParaRPr lang="en-US"/>
        </a:p>
      </dgm:t>
    </dgm:pt>
    <dgm:pt modelId="{BDC596D2-3284-2B43-A264-6C6A023EE484}" type="sibTrans" cxnId="{2FBC10DD-6CB0-CC4F-91A8-ECBBFA648D58}">
      <dgm:prSet/>
      <dgm:spPr/>
      <dgm:t>
        <a:bodyPr/>
        <a:lstStyle/>
        <a:p>
          <a:endParaRPr lang="en-US"/>
        </a:p>
      </dgm:t>
    </dgm:pt>
    <dgm:pt modelId="{8AFB95AD-308A-B140-AC0F-57E508A8D62F}">
      <dgm:prSet/>
      <dgm:spPr/>
      <dgm:t>
        <a:bodyPr/>
        <a:lstStyle/>
        <a:p>
          <a:pPr>
            <a:buFont typeface="Arial" panose="020B0604020202020204" pitchFamily="34" charset="0"/>
            <a:buChar char="•"/>
          </a:pPr>
          <a:r>
            <a:rPr lang="en-US" b="1" i="0" dirty="0"/>
            <a:t>Validation Strategy:</a:t>
          </a:r>
          <a:r>
            <a:rPr lang="en-US" b="0" i="0" dirty="0"/>
            <a:t> 5-Fold Cross-Validation</a:t>
          </a:r>
        </a:p>
      </dgm:t>
    </dgm:pt>
    <dgm:pt modelId="{C4DC5C72-5B8F-E84F-8D42-79FDE32082A1}" type="parTrans" cxnId="{B590DCE3-246B-5540-814D-A54B5BF2537D}">
      <dgm:prSet/>
      <dgm:spPr/>
      <dgm:t>
        <a:bodyPr/>
        <a:lstStyle/>
        <a:p>
          <a:endParaRPr lang="en-US"/>
        </a:p>
      </dgm:t>
    </dgm:pt>
    <dgm:pt modelId="{109FD41C-CD36-8F4D-8EFE-AEA83C0D5D2F}" type="sibTrans" cxnId="{B590DCE3-246B-5540-814D-A54B5BF2537D}">
      <dgm:prSet/>
      <dgm:spPr/>
      <dgm:t>
        <a:bodyPr/>
        <a:lstStyle/>
        <a:p>
          <a:endParaRPr lang="en-US"/>
        </a:p>
      </dgm:t>
    </dgm:pt>
    <dgm:pt modelId="{62A19CF7-A322-1D4F-816C-1CA91351F4AB}">
      <dgm:prSet/>
      <dgm:spPr/>
      <dgm:t>
        <a:bodyPr/>
        <a:lstStyle/>
        <a:p>
          <a:pPr>
            <a:buFont typeface="Arial" panose="020B0604020202020204" pitchFamily="34" charset="0"/>
            <a:buChar char="•"/>
          </a:pPr>
          <a:r>
            <a:rPr lang="en-US" b="0" i="0" dirty="0"/>
            <a:t>Ablation Study: Context Impact</a:t>
          </a:r>
        </a:p>
      </dgm:t>
    </dgm:pt>
    <dgm:pt modelId="{2C24F5B3-29BD-6249-BDDC-589F5EDC99CD}" type="parTrans" cxnId="{D86CF841-FD27-A945-AE9E-E2DAFE910C07}">
      <dgm:prSet/>
      <dgm:spPr/>
      <dgm:t>
        <a:bodyPr/>
        <a:lstStyle/>
        <a:p>
          <a:endParaRPr lang="en-US"/>
        </a:p>
      </dgm:t>
    </dgm:pt>
    <dgm:pt modelId="{DD8438A8-A2FB-C948-B3C8-4CBE18E2A32E}" type="sibTrans" cxnId="{D86CF841-FD27-A945-AE9E-E2DAFE910C07}">
      <dgm:prSet/>
      <dgm:spPr/>
      <dgm:t>
        <a:bodyPr/>
        <a:lstStyle/>
        <a:p>
          <a:endParaRPr lang="en-US"/>
        </a:p>
      </dgm:t>
    </dgm:pt>
    <dgm:pt modelId="{09AB3268-EF5B-B548-851C-EE9B98466407}">
      <dgm:prSet/>
      <dgm:spPr/>
      <dgm:t>
        <a:bodyPr/>
        <a:lstStyle/>
        <a:p>
          <a:pPr>
            <a:buFont typeface="Arial" panose="020B0604020202020204" pitchFamily="34" charset="0"/>
            <a:buChar char="•"/>
          </a:pPr>
          <a:r>
            <a:rPr lang="en-US" b="1" i="0"/>
            <a:t>Objective:</a:t>
          </a:r>
          <a:r>
            <a:rPr lang="en-US" b="0" i="0"/>
            <a:t> To quantify the performance bottleneck caused by high signal-to-noise ratio in legal texts.</a:t>
          </a:r>
          <a:endParaRPr lang="en-US" b="0" i="0" dirty="0"/>
        </a:p>
      </dgm:t>
    </dgm:pt>
    <dgm:pt modelId="{914ADE4F-B544-F648-B5FF-8C714F5D4B6C}" type="parTrans" cxnId="{E3078989-08CB-6947-81CD-0A3458379CBF}">
      <dgm:prSet/>
      <dgm:spPr/>
      <dgm:t>
        <a:bodyPr/>
        <a:lstStyle/>
        <a:p>
          <a:endParaRPr lang="en-US"/>
        </a:p>
      </dgm:t>
    </dgm:pt>
    <dgm:pt modelId="{B15D37EF-061C-3244-A440-9EB1AA3EEFF4}" type="sibTrans" cxnId="{E3078989-08CB-6947-81CD-0A3458379CBF}">
      <dgm:prSet/>
      <dgm:spPr/>
      <dgm:t>
        <a:bodyPr/>
        <a:lstStyle/>
        <a:p>
          <a:endParaRPr lang="en-US"/>
        </a:p>
      </dgm:t>
    </dgm:pt>
    <dgm:pt modelId="{70551849-854E-2441-ABAA-B0C32AFE9949}">
      <dgm:prSet/>
      <dgm:spPr/>
      <dgm:t>
        <a:bodyPr/>
        <a:lstStyle/>
        <a:p>
          <a:pPr>
            <a:buFont typeface="Arial" panose="020B0604020202020204" pitchFamily="34" charset="0"/>
            <a:buChar char="•"/>
          </a:pPr>
          <a:r>
            <a:rPr lang="en-US" b="1" i="0"/>
            <a:t>Method:</a:t>
          </a:r>
          <a:r>
            <a:rPr lang="en-US" b="0" i="0"/>
            <a:t> A "Truncated-Span Context" dataset was generated using a heuristic.</a:t>
          </a:r>
        </a:p>
      </dgm:t>
    </dgm:pt>
    <dgm:pt modelId="{74F9DA6F-C6D5-694E-9462-05FB96CC6976}" type="parTrans" cxnId="{738E8EA8-897C-EB44-816A-6D4BB0D18ED3}">
      <dgm:prSet/>
      <dgm:spPr/>
      <dgm:t>
        <a:bodyPr/>
        <a:lstStyle/>
        <a:p>
          <a:endParaRPr lang="en-US"/>
        </a:p>
      </dgm:t>
    </dgm:pt>
    <dgm:pt modelId="{A5575F0D-7D65-2A48-8969-C02AA7777540}" type="sibTrans" cxnId="{738E8EA8-897C-EB44-816A-6D4BB0D18ED3}">
      <dgm:prSet/>
      <dgm:spPr/>
      <dgm:t>
        <a:bodyPr/>
        <a:lstStyle/>
        <a:p>
          <a:endParaRPr lang="en-US"/>
        </a:p>
      </dgm:t>
    </dgm:pt>
    <dgm:pt modelId="{390CF97B-5863-7841-BDC9-E7B8F72653C2}">
      <dgm:prSet/>
      <dgm:spPr/>
      <dgm:t>
        <a:bodyPr/>
        <a:lstStyle/>
        <a:p>
          <a:pPr>
            <a:buFont typeface="Arial" panose="020B0604020202020204" pitchFamily="34" charset="0"/>
            <a:buChar char="•"/>
          </a:pPr>
          <a:r>
            <a:rPr lang="en-US" b="0" i="0" dirty="0"/>
            <a:t>For each document, context was programmatically reduced to the minimal substring spanning from the start of the earliest answer to the end of the latest answer.</a:t>
          </a:r>
        </a:p>
      </dgm:t>
    </dgm:pt>
    <dgm:pt modelId="{151B7976-C69C-504B-8CC4-5145C064856A}" type="parTrans" cxnId="{C36E5C23-71C2-2E45-A2C2-99CB97FD6113}">
      <dgm:prSet/>
      <dgm:spPr/>
      <dgm:t>
        <a:bodyPr/>
        <a:lstStyle/>
        <a:p>
          <a:endParaRPr lang="en-US"/>
        </a:p>
      </dgm:t>
    </dgm:pt>
    <dgm:pt modelId="{B787F1D2-4B0D-194B-B42E-3956A63B3BE6}" type="sibTrans" cxnId="{C36E5C23-71C2-2E45-A2C2-99CB97FD6113}">
      <dgm:prSet/>
      <dgm:spPr/>
      <dgm:t>
        <a:bodyPr/>
        <a:lstStyle/>
        <a:p>
          <a:endParaRPr lang="en-US"/>
        </a:p>
      </dgm:t>
    </dgm:pt>
    <dgm:pt modelId="{A7879B80-A357-E144-B0E7-0ACA3597A630}">
      <dgm:prSet/>
      <dgm:spPr/>
      <dgm:t>
        <a:bodyPr/>
        <a:lstStyle/>
        <a:p>
          <a:pPr>
            <a:buFont typeface="Arial" panose="020B0604020202020204" pitchFamily="34" charset="0"/>
            <a:buChar char="•"/>
          </a:pPr>
          <a:r>
            <a:rPr lang="en-US" b="0" i="0"/>
            <a:t>This isolates the impact of extraneous text on model accuracy.</a:t>
          </a:r>
        </a:p>
      </dgm:t>
    </dgm:pt>
    <dgm:pt modelId="{41A53041-8380-214D-883E-94946282278B}" type="parTrans" cxnId="{FE57C7EB-110B-1E4B-B31E-FFF346CDBCDD}">
      <dgm:prSet/>
      <dgm:spPr/>
      <dgm:t>
        <a:bodyPr/>
        <a:lstStyle/>
        <a:p>
          <a:endParaRPr lang="en-US"/>
        </a:p>
      </dgm:t>
    </dgm:pt>
    <dgm:pt modelId="{FDF960BE-C1DC-2E47-B3D8-83ADA416EE10}" type="sibTrans" cxnId="{FE57C7EB-110B-1E4B-B31E-FFF346CDBCDD}">
      <dgm:prSet/>
      <dgm:spPr/>
      <dgm:t>
        <a:bodyPr/>
        <a:lstStyle/>
        <a:p>
          <a:endParaRPr lang="en-US"/>
        </a:p>
      </dgm:t>
    </dgm:pt>
    <dgm:pt modelId="{B4A255E6-8CBE-4C47-A59D-5DF9E05EDE7F}" type="pres">
      <dgm:prSet presAssocID="{A55D5206-9A90-BB42-B365-27A2D65FB8A8}" presName="linear" presStyleCnt="0">
        <dgm:presLayoutVars>
          <dgm:dir/>
          <dgm:animLvl val="lvl"/>
          <dgm:resizeHandles val="exact"/>
        </dgm:presLayoutVars>
      </dgm:prSet>
      <dgm:spPr/>
    </dgm:pt>
    <dgm:pt modelId="{82D4E997-B64F-E842-A9A4-1746E9209E66}" type="pres">
      <dgm:prSet presAssocID="{B9AD38CD-F66C-0243-83A0-C208DC3ACF7E}" presName="parentLin" presStyleCnt="0"/>
      <dgm:spPr/>
    </dgm:pt>
    <dgm:pt modelId="{42DE39A6-C45E-8C4C-886A-553ADE0F0731}" type="pres">
      <dgm:prSet presAssocID="{B9AD38CD-F66C-0243-83A0-C208DC3ACF7E}" presName="parentLeftMargin" presStyleLbl="node1" presStyleIdx="0" presStyleCnt="3"/>
      <dgm:spPr/>
    </dgm:pt>
    <dgm:pt modelId="{F5964186-C30A-4A48-B7FD-8F7E335C56FE}" type="pres">
      <dgm:prSet presAssocID="{B9AD38CD-F66C-0243-83A0-C208DC3ACF7E}" presName="parentText" presStyleLbl="node1" presStyleIdx="0" presStyleCnt="3">
        <dgm:presLayoutVars>
          <dgm:chMax val="0"/>
          <dgm:bulletEnabled val="1"/>
        </dgm:presLayoutVars>
      </dgm:prSet>
      <dgm:spPr/>
    </dgm:pt>
    <dgm:pt modelId="{B4BD80FA-53D3-094A-8885-653074FB0983}" type="pres">
      <dgm:prSet presAssocID="{B9AD38CD-F66C-0243-83A0-C208DC3ACF7E}" presName="negativeSpace" presStyleCnt="0"/>
      <dgm:spPr/>
    </dgm:pt>
    <dgm:pt modelId="{D2968C77-E854-0D44-AC2D-C710FD37E50D}" type="pres">
      <dgm:prSet presAssocID="{B9AD38CD-F66C-0243-83A0-C208DC3ACF7E}" presName="childText" presStyleLbl="conFgAcc1" presStyleIdx="0" presStyleCnt="3">
        <dgm:presLayoutVars>
          <dgm:bulletEnabled val="1"/>
        </dgm:presLayoutVars>
      </dgm:prSet>
      <dgm:spPr/>
    </dgm:pt>
    <dgm:pt modelId="{EEA0B00A-FD4E-B74C-AE7F-66E4EF5B6D22}" type="pres">
      <dgm:prSet presAssocID="{D92D9039-F59F-184F-9F1B-72E1E92B60C1}" presName="spaceBetweenRectangles" presStyleCnt="0"/>
      <dgm:spPr/>
    </dgm:pt>
    <dgm:pt modelId="{61D73397-A1B8-6A46-883A-7C3A134F5479}" type="pres">
      <dgm:prSet presAssocID="{FB403FE0-9EA9-374A-862E-1B334E25FE22}" presName="parentLin" presStyleCnt="0"/>
      <dgm:spPr/>
    </dgm:pt>
    <dgm:pt modelId="{1A807F18-F9D0-1445-AA59-8066FC784D90}" type="pres">
      <dgm:prSet presAssocID="{FB403FE0-9EA9-374A-862E-1B334E25FE22}" presName="parentLeftMargin" presStyleLbl="node1" presStyleIdx="0" presStyleCnt="3"/>
      <dgm:spPr/>
    </dgm:pt>
    <dgm:pt modelId="{67FA5825-139A-364D-8876-CBF6337FD0A8}" type="pres">
      <dgm:prSet presAssocID="{FB403FE0-9EA9-374A-862E-1B334E25FE22}" presName="parentText" presStyleLbl="node1" presStyleIdx="1" presStyleCnt="3">
        <dgm:presLayoutVars>
          <dgm:chMax val="0"/>
          <dgm:bulletEnabled val="1"/>
        </dgm:presLayoutVars>
      </dgm:prSet>
      <dgm:spPr/>
    </dgm:pt>
    <dgm:pt modelId="{613C093B-C3FB-2B4A-88DE-5D98B866AF7B}" type="pres">
      <dgm:prSet presAssocID="{FB403FE0-9EA9-374A-862E-1B334E25FE22}" presName="negativeSpace" presStyleCnt="0"/>
      <dgm:spPr/>
    </dgm:pt>
    <dgm:pt modelId="{FC90DECC-913D-0E47-A916-4FB8B5D76822}" type="pres">
      <dgm:prSet presAssocID="{FB403FE0-9EA9-374A-862E-1B334E25FE22}" presName="childText" presStyleLbl="conFgAcc1" presStyleIdx="1" presStyleCnt="3">
        <dgm:presLayoutVars>
          <dgm:bulletEnabled val="1"/>
        </dgm:presLayoutVars>
      </dgm:prSet>
      <dgm:spPr/>
    </dgm:pt>
    <dgm:pt modelId="{C36025D0-29A0-7A42-ACBE-C96216A53624}" type="pres">
      <dgm:prSet presAssocID="{5D684CC3-4F23-BD43-90C6-1715D3FBE30E}" presName="spaceBetweenRectangles" presStyleCnt="0"/>
      <dgm:spPr/>
    </dgm:pt>
    <dgm:pt modelId="{15EBF804-1714-2F43-A017-F26B2382C0F3}" type="pres">
      <dgm:prSet presAssocID="{62A19CF7-A322-1D4F-816C-1CA91351F4AB}" presName="parentLin" presStyleCnt="0"/>
      <dgm:spPr/>
    </dgm:pt>
    <dgm:pt modelId="{87BDA8BE-7EE1-D647-B063-A947F0C5D65A}" type="pres">
      <dgm:prSet presAssocID="{62A19CF7-A322-1D4F-816C-1CA91351F4AB}" presName="parentLeftMargin" presStyleLbl="node1" presStyleIdx="1" presStyleCnt="3"/>
      <dgm:spPr/>
    </dgm:pt>
    <dgm:pt modelId="{680D7EF4-297E-CF4C-8CFE-55EF367C3787}" type="pres">
      <dgm:prSet presAssocID="{62A19CF7-A322-1D4F-816C-1CA91351F4AB}" presName="parentText" presStyleLbl="node1" presStyleIdx="2" presStyleCnt="3">
        <dgm:presLayoutVars>
          <dgm:chMax val="0"/>
          <dgm:bulletEnabled val="1"/>
        </dgm:presLayoutVars>
      </dgm:prSet>
      <dgm:spPr/>
    </dgm:pt>
    <dgm:pt modelId="{F8EF18F1-99C6-2541-99F1-BA5DF37F8AE3}" type="pres">
      <dgm:prSet presAssocID="{62A19CF7-A322-1D4F-816C-1CA91351F4AB}" presName="negativeSpace" presStyleCnt="0"/>
      <dgm:spPr/>
    </dgm:pt>
    <dgm:pt modelId="{A50FEF31-4B2E-C24E-9D03-DE0BAB87AA78}" type="pres">
      <dgm:prSet presAssocID="{62A19CF7-A322-1D4F-816C-1CA91351F4AB}" presName="childText" presStyleLbl="conFgAcc1" presStyleIdx="2" presStyleCnt="3">
        <dgm:presLayoutVars>
          <dgm:bulletEnabled val="1"/>
        </dgm:presLayoutVars>
      </dgm:prSet>
      <dgm:spPr/>
    </dgm:pt>
  </dgm:ptLst>
  <dgm:cxnLst>
    <dgm:cxn modelId="{98F1C801-538D-7645-9B69-723F31C0B6CE}" srcId="{B9AD38CD-F66C-0243-83A0-C208DC3ACF7E}" destId="{25D59B68-4BD9-C64F-9AC7-D50DAB7D41F1}" srcOrd="0" destOrd="0" parTransId="{3C8D23EB-C9A6-EC42-A1CC-FF6A526613E9}" sibTransId="{260F4990-178E-8B49-9EC6-948C88E10A6F}"/>
    <dgm:cxn modelId="{022EF002-29AB-214B-8867-0855211A2A83}" type="presOf" srcId="{25D59B68-4BD9-C64F-9AC7-D50DAB7D41F1}" destId="{D2968C77-E854-0D44-AC2D-C710FD37E50D}" srcOrd="0" destOrd="0" presId="urn:microsoft.com/office/officeart/2005/8/layout/list1"/>
    <dgm:cxn modelId="{C36E5C23-71C2-2E45-A2C2-99CB97FD6113}" srcId="{70551849-854E-2441-ABAA-B0C32AFE9949}" destId="{390CF97B-5863-7841-BDC9-E7B8F72653C2}" srcOrd="0" destOrd="0" parTransId="{151B7976-C69C-504B-8CC4-5145C064856A}" sibTransId="{B787F1D2-4B0D-194B-B42E-3956A63B3BE6}"/>
    <dgm:cxn modelId="{BDF89C29-DBEE-E848-AA07-D2D7C63CD284}" type="presOf" srcId="{B9AD38CD-F66C-0243-83A0-C208DC3ACF7E}" destId="{F5964186-C30A-4A48-B7FD-8F7E335C56FE}" srcOrd="1" destOrd="0" presId="urn:microsoft.com/office/officeart/2005/8/layout/list1"/>
    <dgm:cxn modelId="{4EA0DD30-4D97-A049-BE0C-35B4A69B1AD3}" type="presOf" srcId="{09AB3268-EF5B-B548-851C-EE9B98466407}" destId="{A50FEF31-4B2E-C24E-9D03-DE0BAB87AA78}" srcOrd="0" destOrd="0" presId="urn:microsoft.com/office/officeart/2005/8/layout/list1"/>
    <dgm:cxn modelId="{D86CF841-FD27-A945-AE9E-E2DAFE910C07}" srcId="{A55D5206-9A90-BB42-B365-27A2D65FB8A8}" destId="{62A19CF7-A322-1D4F-816C-1CA91351F4AB}" srcOrd="2" destOrd="0" parTransId="{2C24F5B3-29BD-6249-BDDC-589F5EDC99CD}" sibTransId="{DD8438A8-A2FB-C948-B3C8-4CBE18E2A32E}"/>
    <dgm:cxn modelId="{D2DAFF49-18F8-7F4F-B98F-D2BBDB38F3C6}" srcId="{A55D5206-9A90-BB42-B365-27A2D65FB8A8}" destId="{B9AD38CD-F66C-0243-83A0-C208DC3ACF7E}" srcOrd="0" destOrd="0" parTransId="{6008CE26-0622-934D-A9E8-87B8B2742FEA}" sibTransId="{D92D9039-F59F-184F-9F1B-72E1E92B60C1}"/>
    <dgm:cxn modelId="{94B2DB51-3F1A-494B-8973-7B6971C3A210}" type="presOf" srcId="{62A19CF7-A322-1D4F-816C-1CA91351F4AB}" destId="{87BDA8BE-7EE1-D647-B063-A947F0C5D65A}" srcOrd="0" destOrd="0" presId="urn:microsoft.com/office/officeart/2005/8/layout/list1"/>
    <dgm:cxn modelId="{FCEC8A52-F784-8248-BAE8-00C0BFAF1314}" type="presOf" srcId="{B0AC5723-CE54-DE49-989B-B49CD082A3DF}" destId="{D2968C77-E854-0D44-AC2D-C710FD37E50D}" srcOrd="0" destOrd="3" presId="urn:microsoft.com/office/officeart/2005/8/layout/list1"/>
    <dgm:cxn modelId="{45C2F959-4603-054A-ABB1-7F9D0514ED65}" type="presOf" srcId="{62A19CF7-A322-1D4F-816C-1CA91351F4AB}" destId="{680D7EF4-297E-CF4C-8CFE-55EF367C3787}" srcOrd="1" destOrd="0" presId="urn:microsoft.com/office/officeart/2005/8/layout/list1"/>
    <dgm:cxn modelId="{43729F5D-EF53-4F4C-9F3A-58361157F503}" type="presOf" srcId="{95A555CA-CF82-1E4C-829B-224DE0D7A32F}" destId="{FC90DECC-913D-0E47-A916-4FB8B5D76822}" srcOrd="0" destOrd="0" presId="urn:microsoft.com/office/officeart/2005/8/layout/list1"/>
    <dgm:cxn modelId="{BB929663-3438-0347-86E2-3F8A76DB4E8B}" type="presOf" srcId="{8AFB95AD-308A-B140-AC0F-57E508A8D62F}" destId="{FC90DECC-913D-0E47-A916-4FB8B5D76822}" srcOrd="0" destOrd="1" presId="urn:microsoft.com/office/officeart/2005/8/layout/list1"/>
    <dgm:cxn modelId="{E3078989-08CB-6947-81CD-0A3458379CBF}" srcId="{62A19CF7-A322-1D4F-816C-1CA91351F4AB}" destId="{09AB3268-EF5B-B548-851C-EE9B98466407}" srcOrd="0" destOrd="0" parTransId="{914ADE4F-B544-F648-B5FF-8C714F5D4B6C}" sibTransId="{B15D37EF-061C-3244-A440-9EB1AA3EEFF4}"/>
    <dgm:cxn modelId="{2A04C98E-13CF-8849-B2F7-C429564B2497}" type="presOf" srcId="{FB403FE0-9EA9-374A-862E-1B334E25FE22}" destId="{1A807F18-F9D0-1445-AA59-8066FC784D90}" srcOrd="0" destOrd="0" presId="urn:microsoft.com/office/officeart/2005/8/layout/list1"/>
    <dgm:cxn modelId="{113C789F-4AF4-FE4A-81D6-0D46E908AC31}" type="presOf" srcId="{A55D5206-9A90-BB42-B365-27A2D65FB8A8}" destId="{B4A255E6-8CBE-4C47-A59D-5DF9E05EDE7F}" srcOrd="0" destOrd="0" presId="urn:microsoft.com/office/officeart/2005/8/layout/list1"/>
    <dgm:cxn modelId="{738E8EA8-897C-EB44-816A-6D4BB0D18ED3}" srcId="{62A19CF7-A322-1D4F-816C-1CA91351F4AB}" destId="{70551849-854E-2441-ABAA-B0C32AFE9949}" srcOrd="1" destOrd="0" parTransId="{74F9DA6F-C6D5-694E-9462-05FB96CC6976}" sibTransId="{A5575F0D-7D65-2A48-8969-C02AA7777540}"/>
    <dgm:cxn modelId="{32C87AB0-93D1-7845-BA5B-57707EFEE993}" type="presOf" srcId="{CE290BBA-77D0-274C-93B9-5241028E0A28}" destId="{D2968C77-E854-0D44-AC2D-C710FD37E50D}" srcOrd="0" destOrd="1" presId="urn:microsoft.com/office/officeart/2005/8/layout/list1"/>
    <dgm:cxn modelId="{D7C53DBC-BC68-BC4C-9C2B-F8EC3656B282}" type="presOf" srcId="{70551849-854E-2441-ABAA-B0C32AFE9949}" destId="{A50FEF31-4B2E-C24E-9D03-DE0BAB87AA78}" srcOrd="0" destOrd="1" presId="urn:microsoft.com/office/officeart/2005/8/layout/list1"/>
    <dgm:cxn modelId="{C25F75C3-5E13-FE49-83EF-F789D4795F37}" srcId="{A55D5206-9A90-BB42-B365-27A2D65FB8A8}" destId="{FB403FE0-9EA9-374A-862E-1B334E25FE22}" srcOrd="1" destOrd="0" parTransId="{A405654D-3F93-3745-A2EB-73CC298E267F}" sibTransId="{5D684CC3-4F23-BD43-90C6-1715D3FBE30E}"/>
    <dgm:cxn modelId="{6A075BC7-B815-A240-AD0E-A8A95FF68F67}" type="presOf" srcId="{FB403FE0-9EA9-374A-862E-1B334E25FE22}" destId="{67FA5825-139A-364D-8876-CBF6337FD0A8}" srcOrd="1" destOrd="0" presId="urn:microsoft.com/office/officeart/2005/8/layout/list1"/>
    <dgm:cxn modelId="{1E38A1DB-71B2-2B45-956C-AA132D67FE19}" srcId="{CE290BBA-77D0-274C-93B9-5241028E0A28}" destId="{0C3A05C2-4F79-6744-ADF7-377520407A7D}" srcOrd="0" destOrd="0" parTransId="{26C3E6B1-1F99-374F-91FB-98EC222F7DD4}" sibTransId="{1ABCBEB2-0A79-A340-9F4C-AB8A45AA7781}"/>
    <dgm:cxn modelId="{2FBC10DD-6CB0-CC4F-91A8-ECBBFA648D58}" srcId="{FB403FE0-9EA9-374A-862E-1B334E25FE22}" destId="{95A555CA-CF82-1E4C-829B-224DE0D7A32F}" srcOrd="0" destOrd="0" parTransId="{3FC33178-1463-D547-A9FD-B24790696AD5}" sibTransId="{BDC596D2-3284-2B43-A264-6C6A023EE484}"/>
    <dgm:cxn modelId="{E593DCE0-6D9C-D843-A93B-4482A812329E}" type="presOf" srcId="{A7879B80-A357-E144-B0E7-0ACA3597A630}" destId="{A50FEF31-4B2E-C24E-9D03-DE0BAB87AA78}" srcOrd="0" destOrd="3" presId="urn:microsoft.com/office/officeart/2005/8/layout/list1"/>
    <dgm:cxn modelId="{B590DCE3-246B-5540-814D-A54B5BF2537D}" srcId="{FB403FE0-9EA9-374A-862E-1B334E25FE22}" destId="{8AFB95AD-308A-B140-AC0F-57E508A8D62F}" srcOrd="1" destOrd="0" parTransId="{C4DC5C72-5B8F-E84F-8D42-79FDE32082A1}" sibTransId="{109FD41C-CD36-8F4D-8EFE-AEA83C0D5D2F}"/>
    <dgm:cxn modelId="{BBDC43E4-AE1B-E841-81D0-6DE829E3AE1B}" type="presOf" srcId="{390CF97B-5863-7841-BDC9-E7B8F72653C2}" destId="{A50FEF31-4B2E-C24E-9D03-DE0BAB87AA78}" srcOrd="0" destOrd="2" presId="urn:microsoft.com/office/officeart/2005/8/layout/list1"/>
    <dgm:cxn modelId="{10E6AEE9-8157-8942-9BB2-2EFBD8565740}" type="presOf" srcId="{0C3A05C2-4F79-6744-ADF7-377520407A7D}" destId="{D2968C77-E854-0D44-AC2D-C710FD37E50D}" srcOrd="0" destOrd="2" presId="urn:microsoft.com/office/officeart/2005/8/layout/list1"/>
    <dgm:cxn modelId="{FE57C7EB-110B-1E4B-B31E-FFF346CDBCDD}" srcId="{70551849-854E-2441-ABAA-B0C32AFE9949}" destId="{A7879B80-A357-E144-B0E7-0ACA3597A630}" srcOrd="1" destOrd="0" parTransId="{41A53041-8380-214D-883E-94946282278B}" sibTransId="{FDF960BE-C1DC-2E47-B3D8-83ADA416EE10}"/>
    <dgm:cxn modelId="{CC5571EE-1B34-9D4A-8456-B5114CB2AF41}" srcId="{B9AD38CD-F66C-0243-83A0-C208DC3ACF7E}" destId="{B0AC5723-CE54-DE49-989B-B49CD082A3DF}" srcOrd="2" destOrd="0" parTransId="{8D8E3FF7-4E0F-E944-AD70-98FD77A7C2A7}" sibTransId="{885AC0A4-3356-EC4A-9DF1-DC361F0F2FDA}"/>
    <dgm:cxn modelId="{C430A7EE-E00D-F248-86C7-25C7E48FC8DF}" srcId="{B9AD38CD-F66C-0243-83A0-C208DC3ACF7E}" destId="{CE290BBA-77D0-274C-93B9-5241028E0A28}" srcOrd="1" destOrd="0" parTransId="{383E5334-E710-664B-BD70-E3D2630800D6}" sibTransId="{1B1D09F2-58B3-A448-A012-44926A9013BF}"/>
    <dgm:cxn modelId="{F42A83FF-2969-B048-BF82-64DB0F418B30}" type="presOf" srcId="{B9AD38CD-F66C-0243-83A0-C208DC3ACF7E}" destId="{42DE39A6-C45E-8C4C-886A-553ADE0F0731}" srcOrd="0" destOrd="0" presId="urn:microsoft.com/office/officeart/2005/8/layout/list1"/>
    <dgm:cxn modelId="{5274EAF0-E1FF-6248-B749-5FA904180C53}" type="presParOf" srcId="{B4A255E6-8CBE-4C47-A59D-5DF9E05EDE7F}" destId="{82D4E997-B64F-E842-A9A4-1746E9209E66}" srcOrd="0" destOrd="0" presId="urn:microsoft.com/office/officeart/2005/8/layout/list1"/>
    <dgm:cxn modelId="{17610E93-55DC-8148-A28C-C8CA1DF21B7B}" type="presParOf" srcId="{82D4E997-B64F-E842-A9A4-1746E9209E66}" destId="{42DE39A6-C45E-8C4C-886A-553ADE0F0731}" srcOrd="0" destOrd="0" presId="urn:microsoft.com/office/officeart/2005/8/layout/list1"/>
    <dgm:cxn modelId="{8A74D372-BBAF-0B4B-A2AD-91C0C17A9E8B}" type="presParOf" srcId="{82D4E997-B64F-E842-A9A4-1746E9209E66}" destId="{F5964186-C30A-4A48-B7FD-8F7E335C56FE}" srcOrd="1" destOrd="0" presId="urn:microsoft.com/office/officeart/2005/8/layout/list1"/>
    <dgm:cxn modelId="{33F7D71A-5ACF-F044-B31C-840D500BB8FB}" type="presParOf" srcId="{B4A255E6-8CBE-4C47-A59D-5DF9E05EDE7F}" destId="{B4BD80FA-53D3-094A-8885-653074FB0983}" srcOrd="1" destOrd="0" presId="urn:microsoft.com/office/officeart/2005/8/layout/list1"/>
    <dgm:cxn modelId="{D84AA181-3EC2-C046-94F8-8508D690666E}" type="presParOf" srcId="{B4A255E6-8CBE-4C47-A59D-5DF9E05EDE7F}" destId="{D2968C77-E854-0D44-AC2D-C710FD37E50D}" srcOrd="2" destOrd="0" presId="urn:microsoft.com/office/officeart/2005/8/layout/list1"/>
    <dgm:cxn modelId="{54450C4F-F9F7-1F48-966D-B04749266056}" type="presParOf" srcId="{B4A255E6-8CBE-4C47-A59D-5DF9E05EDE7F}" destId="{EEA0B00A-FD4E-B74C-AE7F-66E4EF5B6D22}" srcOrd="3" destOrd="0" presId="urn:microsoft.com/office/officeart/2005/8/layout/list1"/>
    <dgm:cxn modelId="{83356C01-6076-D645-B4EF-941D2EBBF20F}" type="presParOf" srcId="{B4A255E6-8CBE-4C47-A59D-5DF9E05EDE7F}" destId="{61D73397-A1B8-6A46-883A-7C3A134F5479}" srcOrd="4" destOrd="0" presId="urn:microsoft.com/office/officeart/2005/8/layout/list1"/>
    <dgm:cxn modelId="{D11F5B78-EC8B-A445-B835-32F1095C97FA}" type="presParOf" srcId="{61D73397-A1B8-6A46-883A-7C3A134F5479}" destId="{1A807F18-F9D0-1445-AA59-8066FC784D90}" srcOrd="0" destOrd="0" presId="urn:microsoft.com/office/officeart/2005/8/layout/list1"/>
    <dgm:cxn modelId="{F55B3CA5-5EA9-7349-B44A-15A2D45B038A}" type="presParOf" srcId="{61D73397-A1B8-6A46-883A-7C3A134F5479}" destId="{67FA5825-139A-364D-8876-CBF6337FD0A8}" srcOrd="1" destOrd="0" presId="urn:microsoft.com/office/officeart/2005/8/layout/list1"/>
    <dgm:cxn modelId="{4C2A6261-DD24-6D45-AA97-2ED6CEAC5305}" type="presParOf" srcId="{B4A255E6-8CBE-4C47-A59D-5DF9E05EDE7F}" destId="{613C093B-C3FB-2B4A-88DE-5D98B866AF7B}" srcOrd="5" destOrd="0" presId="urn:microsoft.com/office/officeart/2005/8/layout/list1"/>
    <dgm:cxn modelId="{F9971E17-AC90-104C-90AD-D8A10A71684F}" type="presParOf" srcId="{B4A255E6-8CBE-4C47-A59D-5DF9E05EDE7F}" destId="{FC90DECC-913D-0E47-A916-4FB8B5D76822}" srcOrd="6" destOrd="0" presId="urn:microsoft.com/office/officeart/2005/8/layout/list1"/>
    <dgm:cxn modelId="{2220AC76-6C16-1543-92CE-CD20859D3B6A}" type="presParOf" srcId="{B4A255E6-8CBE-4C47-A59D-5DF9E05EDE7F}" destId="{C36025D0-29A0-7A42-ACBE-C96216A53624}" srcOrd="7" destOrd="0" presId="urn:microsoft.com/office/officeart/2005/8/layout/list1"/>
    <dgm:cxn modelId="{4B078474-DF9F-A94D-A87F-205CA1CED862}" type="presParOf" srcId="{B4A255E6-8CBE-4C47-A59D-5DF9E05EDE7F}" destId="{15EBF804-1714-2F43-A017-F26B2382C0F3}" srcOrd="8" destOrd="0" presId="urn:microsoft.com/office/officeart/2005/8/layout/list1"/>
    <dgm:cxn modelId="{D0A0F719-40BB-7545-9B65-DD9EDA4FF934}" type="presParOf" srcId="{15EBF804-1714-2F43-A017-F26B2382C0F3}" destId="{87BDA8BE-7EE1-D647-B063-A947F0C5D65A}" srcOrd="0" destOrd="0" presId="urn:microsoft.com/office/officeart/2005/8/layout/list1"/>
    <dgm:cxn modelId="{C69EE218-5653-3042-B111-6FC2E3B3BE54}" type="presParOf" srcId="{15EBF804-1714-2F43-A017-F26B2382C0F3}" destId="{680D7EF4-297E-CF4C-8CFE-55EF367C3787}" srcOrd="1" destOrd="0" presId="urn:microsoft.com/office/officeart/2005/8/layout/list1"/>
    <dgm:cxn modelId="{A906671D-8D1B-CF4F-A670-1BBFC850E381}" type="presParOf" srcId="{B4A255E6-8CBE-4C47-A59D-5DF9E05EDE7F}" destId="{F8EF18F1-99C6-2541-99F1-BA5DF37F8AE3}" srcOrd="9" destOrd="0" presId="urn:microsoft.com/office/officeart/2005/8/layout/list1"/>
    <dgm:cxn modelId="{58B287A2-5AD1-9B4A-941D-887035D07069}" type="presParOf" srcId="{B4A255E6-8CBE-4C47-A59D-5DF9E05EDE7F}" destId="{A50FEF31-4B2E-C24E-9D03-DE0BAB87AA78}"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A09CD7-1C20-FC4B-867E-B910E1C22CBF}" type="doc">
      <dgm:prSet loTypeId="urn:microsoft.com/office/officeart/2008/layout/LinedList" loCatId="" qsTypeId="urn:microsoft.com/office/officeart/2005/8/quickstyle/simple1" qsCatId="simple" csTypeId="urn:microsoft.com/office/officeart/2005/8/colors/accent0_2" csCatId="mainScheme" phldr="1"/>
      <dgm:spPr/>
      <dgm:t>
        <a:bodyPr/>
        <a:lstStyle/>
        <a:p>
          <a:endParaRPr lang="en-US"/>
        </a:p>
      </dgm:t>
    </dgm:pt>
    <dgm:pt modelId="{726B8B0E-E61A-F146-B090-2F055C5705BD}">
      <dgm:prSet phldrT="[Text]" custT="1"/>
      <dgm:spPr/>
      <dgm:t>
        <a:bodyPr/>
        <a:lstStyle/>
        <a:p>
          <a:r>
            <a:rPr lang="en-US" sz="1800" b="1" dirty="0">
              <a:solidFill>
                <a:schemeClr val="bg1"/>
              </a:solidFill>
              <a:latin typeface="Calibri" panose="020F0502020204030204" pitchFamily="34" charset="0"/>
              <a:cs typeface="Calibri" panose="020F0502020204030204" pitchFamily="34" charset="0"/>
            </a:rPr>
            <a:t>Positive and Monolingual Data</a:t>
          </a:r>
        </a:p>
      </dgm:t>
    </dgm:pt>
    <dgm:pt modelId="{C6C1DAD0-6522-554C-A059-65B6AF41FB45}" type="parTrans" cxnId="{A6CC626A-A9D9-1A46-9E52-19F3AE50E94B}">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690E34FB-A2F1-B54F-88C2-769DEF09F20E}" type="sibTrans" cxnId="{A6CC626A-A9D9-1A46-9E52-19F3AE50E94B}">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BED1F491-37FE-754B-A779-8977E943F41F}">
      <dgm:prSet phldrT="[Text]" custT="1"/>
      <dgm:spPr/>
      <dgm:t>
        <a:bodyPr/>
        <a:lstStyle/>
        <a:p>
          <a:r>
            <a:rPr lang="en-US" sz="1800" dirty="0">
              <a:solidFill>
                <a:schemeClr val="bg1"/>
              </a:solidFill>
              <a:latin typeface="Calibri" panose="020F0502020204030204" pitchFamily="34" charset="0"/>
              <a:cs typeface="Calibri" panose="020F0502020204030204" pitchFamily="34" charset="0"/>
            </a:rPr>
            <a:t>Turkish only</a:t>
          </a:r>
        </a:p>
      </dgm:t>
    </dgm:pt>
    <dgm:pt modelId="{C4FC1386-03F8-384C-9AFF-23E5974D6A36}" type="parTrans" cxnId="{9C45D7FD-8380-2D4E-832E-1CFEFAC557F3}">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B8669537-7D13-C445-BC6E-164AB0FB21C9}" type="sibTrans" cxnId="{9C45D7FD-8380-2D4E-832E-1CFEFAC557F3}">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8A10ABC4-376F-3F41-B0C5-6C84167BD2BB}">
      <dgm:prSet phldrT="[Text]" custT="1"/>
      <dgm:spPr/>
      <dgm:t>
        <a:bodyPr/>
        <a:lstStyle/>
        <a:p>
          <a:r>
            <a:rPr lang="en-US" sz="1800" b="1" dirty="0">
              <a:solidFill>
                <a:schemeClr val="bg1"/>
              </a:solidFill>
              <a:latin typeface="Calibri" panose="020F0502020204030204" pitchFamily="34" charset="0"/>
              <a:cs typeface="Calibri" panose="020F0502020204030204" pitchFamily="34" charset="0"/>
            </a:rPr>
            <a:t>Context &amp; Noise Problem</a:t>
          </a:r>
        </a:p>
      </dgm:t>
    </dgm:pt>
    <dgm:pt modelId="{3459433E-5529-3943-999B-D6A8DBB0D782}" type="parTrans" cxnId="{D50843BD-6B94-9A43-8DED-A4BEDD5103D9}">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45C29523-5B82-2241-89EC-8701B45BD069}" type="sibTrans" cxnId="{D50843BD-6B94-9A43-8DED-A4BEDD5103D9}">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C5BDB0CD-64FC-514E-B113-CB7A99C4D587}">
      <dgm:prSet phldrT="[Text]" custT="1"/>
      <dgm:spPr/>
      <dgm:t>
        <a:bodyPr/>
        <a:lstStyle/>
        <a:p>
          <a:r>
            <a:rPr lang="en-US" sz="1800" b="1" dirty="0">
              <a:solidFill>
                <a:schemeClr val="bg1"/>
              </a:solidFill>
              <a:latin typeface="Calibri" panose="020F0502020204030204" pitchFamily="34" charset="0"/>
              <a:cs typeface="Calibri" panose="020F0502020204030204" pitchFamily="34" charset="0"/>
            </a:rPr>
            <a:t>Single Best Answer Problem</a:t>
          </a:r>
        </a:p>
      </dgm:t>
    </dgm:pt>
    <dgm:pt modelId="{AE7E6E9A-4DF2-7541-8A7E-CE5473CD11BE}" type="parTrans" cxnId="{0A82B2C3-CFCA-8B45-A5DC-8B0AD0DABE01}">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7155454B-713E-8D47-B767-BF084457AA12}" type="sibTrans" cxnId="{0A82B2C3-CFCA-8B45-A5DC-8B0AD0DABE01}">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D1321B11-39F3-2C4B-B40F-94FE4A4ADA8F}">
      <dgm:prSet phldrT="[Text]" custT="1"/>
      <dgm:spPr/>
      <dgm:t>
        <a:bodyPr/>
        <a:lstStyle/>
        <a:p>
          <a:r>
            <a:rPr lang="en-US" sz="1800" b="1" dirty="0">
              <a:solidFill>
                <a:schemeClr val="bg1"/>
              </a:solidFill>
              <a:latin typeface="Calibri" panose="020F0502020204030204" pitchFamily="34" charset="0"/>
              <a:cs typeface="Calibri" panose="020F0502020204030204" pitchFamily="34" charset="0"/>
            </a:rPr>
            <a:t>Implicit v. Explicit Reasoning</a:t>
          </a:r>
        </a:p>
      </dgm:t>
    </dgm:pt>
    <dgm:pt modelId="{276AB359-8BFC-FA44-B343-6CDD91E5C7DB}" type="parTrans" cxnId="{50C44BBC-F8CC-5B46-BBCC-CD5F6412D289}">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43DBDC57-1A8E-2A46-BB47-005B8CFB29DD}" type="sibTrans" cxnId="{50C44BBC-F8CC-5B46-BBCC-CD5F6412D289}">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4BEFA574-A968-1148-B137-245D41506291}">
      <dgm:prSet phldrT="[Text]" custT="1"/>
      <dgm:spPr/>
      <dgm:t>
        <a:bodyPr/>
        <a:lstStyle/>
        <a:p>
          <a:r>
            <a:rPr lang="en-US" sz="1800" dirty="0">
              <a:solidFill>
                <a:schemeClr val="bg1"/>
              </a:solidFill>
              <a:latin typeface="Calibri" panose="020F0502020204030204" pitchFamily="34" charset="0"/>
              <a:cs typeface="Calibri" panose="020F0502020204030204" pitchFamily="34" charset="0"/>
            </a:rPr>
            <a:t>Lack of negative example</a:t>
          </a:r>
        </a:p>
      </dgm:t>
    </dgm:pt>
    <dgm:pt modelId="{74185CF1-29B2-D643-8753-D8E1121E3841}" type="parTrans" cxnId="{79B12AA3-5EA9-ED40-B7C8-04B17C38104B}">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709FA93C-230C-DA45-918C-78D3572FB42F}" type="sibTrans" cxnId="{79B12AA3-5EA9-ED40-B7C8-04B17C38104B}">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A8DBFC91-396D-174D-9209-282A8C7B98CD}">
      <dgm:prSet phldrT="[Text]" custT="1"/>
      <dgm:spPr/>
      <dgm:t>
        <a:bodyPr/>
        <a:lstStyle/>
        <a:p>
          <a:pPr marL="114300" lvl="1" indent="-114300" algn="l" defTabSz="622300">
            <a:lnSpc>
              <a:spcPct val="90000"/>
            </a:lnSpc>
            <a:spcBef>
              <a:spcPct val="0"/>
            </a:spcBef>
            <a:spcAft>
              <a:spcPct val="20000"/>
            </a:spcAft>
            <a:buChar char="•"/>
          </a:pPr>
          <a:r>
            <a:rPr lang="en-US" sz="1800" kern="1200" dirty="0">
              <a:solidFill>
                <a:schemeClr val="bg1"/>
              </a:solidFill>
              <a:latin typeface="Calibri" panose="020F0502020204030204" pitchFamily="34" charset="0"/>
              <a:ea typeface="+mn-ea"/>
              <a:cs typeface="Calibri" panose="020F0502020204030204" pitchFamily="34" charset="0"/>
            </a:rPr>
            <a:t>Ablation study</a:t>
          </a:r>
        </a:p>
      </dgm:t>
    </dgm:pt>
    <dgm:pt modelId="{E10397EF-7985-3941-8F1C-0866A9E0EC6F}" type="parTrans" cxnId="{F41EC5A1-6BF8-DB40-8447-6AFF713C3478}">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C75D7A17-6292-6049-ADD0-0A61DB9D48A6}" type="sibTrans" cxnId="{F41EC5A1-6BF8-DB40-8447-6AFF713C3478}">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45921CA6-5F56-0141-BCFF-A0C0B0B67193}">
      <dgm:prSet phldrT="[Text]" custT="1"/>
      <dgm:spPr/>
      <dgm:t>
        <a:bodyPr/>
        <a:lstStyle/>
        <a:p>
          <a:pPr marL="114300" lvl="1" indent="-114300" algn="l" defTabSz="622300">
            <a:lnSpc>
              <a:spcPct val="90000"/>
            </a:lnSpc>
            <a:spcBef>
              <a:spcPct val="0"/>
            </a:spcBef>
            <a:spcAft>
              <a:spcPct val="20000"/>
            </a:spcAft>
            <a:buChar char="•"/>
          </a:pPr>
          <a:r>
            <a:rPr lang="en-US" sz="1800" kern="1200" dirty="0">
              <a:solidFill>
                <a:schemeClr val="bg1"/>
              </a:solidFill>
              <a:latin typeface="Calibri" panose="020F0502020204030204" pitchFamily="34" charset="0"/>
              <a:ea typeface="+mn-ea"/>
              <a:cs typeface="Calibri" panose="020F0502020204030204" pitchFamily="34" charset="0"/>
            </a:rPr>
            <a:t>Need for a retriever stage</a:t>
          </a:r>
        </a:p>
      </dgm:t>
    </dgm:pt>
    <dgm:pt modelId="{A3B0DB37-044A-C54B-9B62-3394FFCE84D0}" type="parTrans" cxnId="{207B9D71-4822-4C4C-8AF4-E02CD57CA34C}">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2513331B-5563-214E-8663-29BADE63ACE5}" type="sibTrans" cxnId="{207B9D71-4822-4C4C-8AF4-E02CD57CA34C}">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B3AE663B-3EB5-0E43-893B-2EDF31444366}">
      <dgm:prSet phldrT="[Text]" custT="1"/>
      <dgm:spPr/>
      <dgm:t>
        <a:bodyPr/>
        <a:lstStyle/>
        <a:p>
          <a:pPr marL="114300" lvl="1" indent="-114300" algn="l" defTabSz="622300">
            <a:lnSpc>
              <a:spcPct val="90000"/>
            </a:lnSpc>
            <a:spcBef>
              <a:spcPct val="0"/>
            </a:spcBef>
            <a:spcAft>
              <a:spcPct val="20000"/>
            </a:spcAft>
            <a:buChar char="•"/>
          </a:pPr>
          <a:r>
            <a:rPr lang="en-US" sz="1600" kern="1200" dirty="0">
              <a:solidFill>
                <a:schemeClr val="bg1"/>
              </a:solidFill>
              <a:latin typeface="Calibri" panose="020F0502020204030204" pitchFamily="34" charset="0"/>
              <a:ea typeface="+mn-ea"/>
              <a:cs typeface="Calibri" panose="020F0502020204030204" pitchFamily="34" charset="0"/>
            </a:rPr>
            <a:t>Multiple sentences can be correct</a:t>
          </a:r>
        </a:p>
      </dgm:t>
    </dgm:pt>
    <dgm:pt modelId="{866E9EEE-8585-1043-8294-6665A18F1A93}" type="parTrans" cxnId="{3D86DBA6-81B5-8C4F-8937-AA6FA8BFFB6A}">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0C8DEBBE-F61E-224D-9465-51FA0610A173}" type="sibTrans" cxnId="{3D86DBA6-81B5-8C4F-8937-AA6FA8BFFB6A}">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BC848CEF-732A-7747-A0C1-2F768EBB5CD1}">
      <dgm:prSet phldrT="[Text]" custT="1"/>
      <dgm:spPr/>
      <dgm:t>
        <a:bodyPr/>
        <a:lstStyle/>
        <a:p>
          <a:pPr marL="114300" lvl="1" indent="-114300" algn="l" defTabSz="622300">
            <a:lnSpc>
              <a:spcPct val="90000"/>
            </a:lnSpc>
            <a:spcBef>
              <a:spcPct val="0"/>
            </a:spcBef>
            <a:spcAft>
              <a:spcPct val="20000"/>
            </a:spcAft>
            <a:buChar char="•"/>
          </a:pPr>
          <a:r>
            <a:rPr lang="en-US" sz="1600" kern="1200" dirty="0">
              <a:solidFill>
                <a:schemeClr val="bg1"/>
              </a:solidFill>
              <a:latin typeface="Calibri" panose="020F0502020204030204" pitchFamily="34" charset="0"/>
              <a:ea typeface="+mn-ea"/>
              <a:cs typeface="Calibri" panose="020F0502020204030204" pitchFamily="34" charset="0"/>
            </a:rPr>
            <a:t>Multi-span annotation or preference-based frameworks</a:t>
          </a:r>
        </a:p>
      </dgm:t>
    </dgm:pt>
    <dgm:pt modelId="{61FE481A-3263-6848-9DEC-39667DD8900D}" type="parTrans" cxnId="{0B79CCAA-6BFD-3944-A2E4-75B45FB47B25}">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438B6FC8-1488-9F47-850C-CB6FBA284E1B}" type="sibTrans" cxnId="{0B79CCAA-6BFD-3944-A2E4-75B45FB47B25}">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74831E60-83A0-7347-81AA-E32786A6D7A9}">
      <dgm:prSet phldrT="[Text]" custT="1"/>
      <dgm:spPr/>
      <dgm:t>
        <a:bodyPr/>
        <a:lstStyle/>
        <a:p>
          <a:pPr marL="114300" lvl="1" indent="-114300" algn="l" defTabSz="622300">
            <a:lnSpc>
              <a:spcPct val="90000"/>
            </a:lnSpc>
            <a:spcBef>
              <a:spcPct val="0"/>
            </a:spcBef>
            <a:spcAft>
              <a:spcPct val="20000"/>
            </a:spcAft>
            <a:buChar char="•"/>
          </a:pPr>
          <a:r>
            <a:rPr lang="en-US" sz="1600" kern="1200" dirty="0">
              <a:solidFill>
                <a:schemeClr val="bg1"/>
              </a:solidFill>
              <a:latin typeface="Calibri" panose="020F0502020204030204" pitchFamily="34" charset="0"/>
              <a:ea typeface="+mn-ea"/>
              <a:cs typeface="Calibri" panose="020F0502020204030204" pitchFamily="34" charset="0"/>
            </a:rPr>
            <a:t>Formulaic questions (Q2, Q4) vs implicit questions (Q1, Q3)</a:t>
          </a:r>
        </a:p>
      </dgm:t>
    </dgm:pt>
    <dgm:pt modelId="{7E0A3728-8861-1F47-BAE6-A3D648744FCF}" type="parTrans" cxnId="{0FB0976F-79A4-424C-8467-421155E237F7}">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F2E2D7B6-E5C8-D742-A43A-31960C67BC63}" type="sibTrans" cxnId="{0FB0976F-79A4-424C-8467-421155E237F7}">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3AA58EDE-95CF-DE4E-BC32-0B2CC23C2FF6}">
      <dgm:prSet phldrT="[Text]" custT="1"/>
      <dgm:spPr/>
      <dgm:t>
        <a:bodyPr/>
        <a:lstStyle/>
        <a:p>
          <a:pPr marL="114300" lvl="1" indent="-114300" algn="l" defTabSz="622300">
            <a:lnSpc>
              <a:spcPct val="90000"/>
            </a:lnSpc>
            <a:spcBef>
              <a:spcPct val="0"/>
            </a:spcBef>
            <a:spcAft>
              <a:spcPct val="20000"/>
            </a:spcAft>
            <a:buChar char="•"/>
          </a:pPr>
          <a:r>
            <a:rPr lang="en-US" sz="1600" kern="1200" dirty="0">
              <a:solidFill>
                <a:schemeClr val="bg1"/>
              </a:solidFill>
              <a:latin typeface="Calibri" panose="020F0502020204030204" pitchFamily="34" charset="0"/>
              <a:ea typeface="+mn-ea"/>
              <a:cs typeface="Calibri" panose="020F0502020204030204" pitchFamily="34" charset="0"/>
            </a:rPr>
            <a:t>From pattern matching to legal reasoning with LLMs</a:t>
          </a:r>
        </a:p>
      </dgm:t>
    </dgm:pt>
    <dgm:pt modelId="{7387D2C2-DF2C-5B45-A1C8-1BF4CCC784AE}" type="parTrans" cxnId="{7BBF3E71-B502-EE48-9DD2-D7E57C712977}">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BA850510-6CBA-3E41-AE19-D18E5383ED7A}" type="sibTrans" cxnId="{7BBF3E71-B502-EE48-9DD2-D7E57C712977}">
      <dgm:prSet/>
      <dgm:spPr/>
      <dgm:t>
        <a:bodyPr/>
        <a:lstStyle/>
        <a:p>
          <a:endParaRPr lang="en-US" sz="2800">
            <a:solidFill>
              <a:schemeClr val="bg1"/>
            </a:solidFill>
            <a:latin typeface="Calibri" panose="020F0502020204030204" pitchFamily="34" charset="0"/>
            <a:cs typeface="Calibri" panose="020F0502020204030204" pitchFamily="34" charset="0"/>
          </a:endParaRPr>
        </a:p>
      </dgm:t>
    </dgm:pt>
    <dgm:pt modelId="{5581F508-A419-C645-9F40-4D85677CB8DF}" type="pres">
      <dgm:prSet presAssocID="{0CA09CD7-1C20-FC4B-867E-B910E1C22CBF}" presName="vert0" presStyleCnt="0">
        <dgm:presLayoutVars>
          <dgm:dir/>
          <dgm:animOne val="branch"/>
          <dgm:animLvl val="lvl"/>
        </dgm:presLayoutVars>
      </dgm:prSet>
      <dgm:spPr/>
    </dgm:pt>
    <dgm:pt modelId="{312AE66F-F0F7-D440-B82D-AB277BA1FB3C}" type="pres">
      <dgm:prSet presAssocID="{726B8B0E-E61A-F146-B090-2F055C5705BD}" presName="thickLine" presStyleLbl="alignNode1" presStyleIdx="0" presStyleCnt="4"/>
      <dgm:spPr/>
    </dgm:pt>
    <dgm:pt modelId="{8B1D3E90-819E-E844-880D-C4D939F5C49F}" type="pres">
      <dgm:prSet presAssocID="{726B8B0E-E61A-F146-B090-2F055C5705BD}" presName="horz1" presStyleCnt="0"/>
      <dgm:spPr/>
    </dgm:pt>
    <dgm:pt modelId="{5C0B855B-DEFC-A145-87FD-D6B70D510200}" type="pres">
      <dgm:prSet presAssocID="{726B8B0E-E61A-F146-B090-2F055C5705BD}" presName="tx1" presStyleLbl="revTx" presStyleIdx="0" presStyleCnt="12"/>
      <dgm:spPr/>
    </dgm:pt>
    <dgm:pt modelId="{E9862D8E-E7F7-E74C-9B7A-DFB0E6B0CB7E}" type="pres">
      <dgm:prSet presAssocID="{726B8B0E-E61A-F146-B090-2F055C5705BD}" presName="vert1" presStyleCnt="0"/>
      <dgm:spPr/>
    </dgm:pt>
    <dgm:pt modelId="{24BAF107-624B-BA4B-AB34-5A106B3FF13A}" type="pres">
      <dgm:prSet presAssocID="{BED1F491-37FE-754B-A779-8977E943F41F}" presName="vertSpace2a" presStyleCnt="0"/>
      <dgm:spPr/>
    </dgm:pt>
    <dgm:pt modelId="{0EB537F1-35F5-4A46-8C30-57B0CA687E3F}" type="pres">
      <dgm:prSet presAssocID="{BED1F491-37FE-754B-A779-8977E943F41F}" presName="horz2" presStyleCnt="0"/>
      <dgm:spPr/>
    </dgm:pt>
    <dgm:pt modelId="{86A798A4-61C9-9742-AD18-D7A6EFE4385B}" type="pres">
      <dgm:prSet presAssocID="{BED1F491-37FE-754B-A779-8977E943F41F}" presName="horzSpace2" presStyleCnt="0"/>
      <dgm:spPr/>
    </dgm:pt>
    <dgm:pt modelId="{DD165910-8474-4249-9160-990AB4BCB7E3}" type="pres">
      <dgm:prSet presAssocID="{BED1F491-37FE-754B-A779-8977E943F41F}" presName="tx2" presStyleLbl="revTx" presStyleIdx="1" presStyleCnt="12"/>
      <dgm:spPr/>
    </dgm:pt>
    <dgm:pt modelId="{E945DB64-54C2-CF4C-850E-4CC5188E1BB7}" type="pres">
      <dgm:prSet presAssocID="{BED1F491-37FE-754B-A779-8977E943F41F}" presName="vert2" presStyleCnt="0"/>
      <dgm:spPr/>
    </dgm:pt>
    <dgm:pt modelId="{2B6287B2-BFD5-D546-A5B7-59BF961918D6}" type="pres">
      <dgm:prSet presAssocID="{BED1F491-37FE-754B-A779-8977E943F41F}" presName="thinLine2b" presStyleLbl="callout" presStyleIdx="0" presStyleCnt="8"/>
      <dgm:spPr/>
    </dgm:pt>
    <dgm:pt modelId="{E4694706-90E4-0A4B-90DD-FF1627ED9002}" type="pres">
      <dgm:prSet presAssocID="{BED1F491-37FE-754B-A779-8977E943F41F}" presName="vertSpace2b" presStyleCnt="0"/>
      <dgm:spPr/>
    </dgm:pt>
    <dgm:pt modelId="{DAB1F98B-CF67-EC45-99A7-A4FA1E57462D}" type="pres">
      <dgm:prSet presAssocID="{4BEFA574-A968-1148-B137-245D41506291}" presName="horz2" presStyleCnt="0"/>
      <dgm:spPr/>
    </dgm:pt>
    <dgm:pt modelId="{61B977D4-3FEE-2949-85FA-6709B7FB9001}" type="pres">
      <dgm:prSet presAssocID="{4BEFA574-A968-1148-B137-245D41506291}" presName="horzSpace2" presStyleCnt="0"/>
      <dgm:spPr/>
    </dgm:pt>
    <dgm:pt modelId="{321F9F83-2772-664D-B42E-E92C47AEC9B9}" type="pres">
      <dgm:prSet presAssocID="{4BEFA574-A968-1148-B137-245D41506291}" presName="tx2" presStyleLbl="revTx" presStyleIdx="2" presStyleCnt="12"/>
      <dgm:spPr/>
    </dgm:pt>
    <dgm:pt modelId="{3D053F6F-F753-704D-BF39-5802990DFE28}" type="pres">
      <dgm:prSet presAssocID="{4BEFA574-A968-1148-B137-245D41506291}" presName="vert2" presStyleCnt="0"/>
      <dgm:spPr/>
    </dgm:pt>
    <dgm:pt modelId="{F153AFE1-25CA-AA47-B09C-2892659DF4AB}" type="pres">
      <dgm:prSet presAssocID="{4BEFA574-A968-1148-B137-245D41506291}" presName="thinLine2b" presStyleLbl="callout" presStyleIdx="1" presStyleCnt="8"/>
      <dgm:spPr/>
    </dgm:pt>
    <dgm:pt modelId="{F7A6F9BF-DCE1-5148-B5B3-5A23D187C787}" type="pres">
      <dgm:prSet presAssocID="{4BEFA574-A968-1148-B137-245D41506291}" presName="vertSpace2b" presStyleCnt="0"/>
      <dgm:spPr/>
    </dgm:pt>
    <dgm:pt modelId="{43B5A763-DEDA-F645-B528-A6E894403418}" type="pres">
      <dgm:prSet presAssocID="{8A10ABC4-376F-3F41-B0C5-6C84167BD2BB}" presName="thickLine" presStyleLbl="alignNode1" presStyleIdx="1" presStyleCnt="4"/>
      <dgm:spPr/>
    </dgm:pt>
    <dgm:pt modelId="{F34C61B4-2790-A848-B8FF-7668F997B520}" type="pres">
      <dgm:prSet presAssocID="{8A10ABC4-376F-3F41-B0C5-6C84167BD2BB}" presName="horz1" presStyleCnt="0"/>
      <dgm:spPr/>
    </dgm:pt>
    <dgm:pt modelId="{F8FB0729-2868-2547-ABB4-8A77298A7031}" type="pres">
      <dgm:prSet presAssocID="{8A10ABC4-376F-3F41-B0C5-6C84167BD2BB}" presName="tx1" presStyleLbl="revTx" presStyleIdx="3" presStyleCnt="12"/>
      <dgm:spPr/>
    </dgm:pt>
    <dgm:pt modelId="{E17489C3-5148-9845-AD32-2A05EC424947}" type="pres">
      <dgm:prSet presAssocID="{8A10ABC4-376F-3F41-B0C5-6C84167BD2BB}" presName="vert1" presStyleCnt="0"/>
      <dgm:spPr/>
    </dgm:pt>
    <dgm:pt modelId="{4DB84CCA-DD15-464D-9AC7-57FF82CBAF56}" type="pres">
      <dgm:prSet presAssocID="{A8DBFC91-396D-174D-9209-282A8C7B98CD}" presName="vertSpace2a" presStyleCnt="0"/>
      <dgm:spPr/>
    </dgm:pt>
    <dgm:pt modelId="{DC57B075-7A23-F14B-81B3-280CC27F7EBA}" type="pres">
      <dgm:prSet presAssocID="{A8DBFC91-396D-174D-9209-282A8C7B98CD}" presName="horz2" presStyleCnt="0"/>
      <dgm:spPr/>
    </dgm:pt>
    <dgm:pt modelId="{035691E1-AF9B-6C44-991D-5A7D00B8BA9B}" type="pres">
      <dgm:prSet presAssocID="{A8DBFC91-396D-174D-9209-282A8C7B98CD}" presName="horzSpace2" presStyleCnt="0"/>
      <dgm:spPr/>
    </dgm:pt>
    <dgm:pt modelId="{27DE7F45-E70C-9742-B78E-4D897FAABAD9}" type="pres">
      <dgm:prSet presAssocID="{A8DBFC91-396D-174D-9209-282A8C7B98CD}" presName="tx2" presStyleLbl="revTx" presStyleIdx="4" presStyleCnt="12"/>
      <dgm:spPr/>
    </dgm:pt>
    <dgm:pt modelId="{84A36F00-CF48-C74D-923F-90CA58D0BECC}" type="pres">
      <dgm:prSet presAssocID="{A8DBFC91-396D-174D-9209-282A8C7B98CD}" presName="vert2" presStyleCnt="0"/>
      <dgm:spPr/>
    </dgm:pt>
    <dgm:pt modelId="{6FED0F2D-CEF2-F74C-9165-8E2A6E40A52C}" type="pres">
      <dgm:prSet presAssocID="{A8DBFC91-396D-174D-9209-282A8C7B98CD}" presName="thinLine2b" presStyleLbl="callout" presStyleIdx="2" presStyleCnt="8"/>
      <dgm:spPr/>
    </dgm:pt>
    <dgm:pt modelId="{8FB6EA6F-385C-3D4A-862F-332F720C5BA3}" type="pres">
      <dgm:prSet presAssocID="{A8DBFC91-396D-174D-9209-282A8C7B98CD}" presName="vertSpace2b" presStyleCnt="0"/>
      <dgm:spPr/>
    </dgm:pt>
    <dgm:pt modelId="{070B12CB-59C8-3444-BCAE-CDB844A10678}" type="pres">
      <dgm:prSet presAssocID="{45921CA6-5F56-0141-BCFF-A0C0B0B67193}" presName="horz2" presStyleCnt="0"/>
      <dgm:spPr/>
    </dgm:pt>
    <dgm:pt modelId="{3F8A4F2D-F62F-5046-964F-42F373164F17}" type="pres">
      <dgm:prSet presAssocID="{45921CA6-5F56-0141-BCFF-A0C0B0B67193}" presName="horzSpace2" presStyleCnt="0"/>
      <dgm:spPr/>
    </dgm:pt>
    <dgm:pt modelId="{78542E46-FC8F-D743-BB25-3C8FD0B4B789}" type="pres">
      <dgm:prSet presAssocID="{45921CA6-5F56-0141-BCFF-A0C0B0B67193}" presName="tx2" presStyleLbl="revTx" presStyleIdx="5" presStyleCnt="12"/>
      <dgm:spPr/>
    </dgm:pt>
    <dgm:pt modelId="{733B61C9-BDA0-1D46-A901-8298AEE5B258}" type="pres">
      <dgm:prSet presAssocID="{45921CA6-5F56-0141-BCFF-A0C0B0B67193}" presName="vert2" presStyleCnt="0"/>
      <dgm:spPr/>
    </dgm:pt>
    <dgm:pt modelId="{53095649-73C0-924C-92FB-FD1EF967CB24}" type="pres">
      <dgm:prSet presAssocID="{45921CA6-5F56-0141-BCFF-A0C0B0B67193}" presName="thinLine2b" presStyleLbl="callout" presStyleIdx="3" presStyleCnt="8"/>
      <dgm:spPr/>
    </dgm:pt>
    <dgm:pt modelId="{D292C31C-02CA-F743-B457-D6A947236685}" type="pres">
      <dgm:prSet presAssocID="{45921CA6-5F56-0141-BCFF-A0C0B0B67193}" presName="vertSpace2b" presStyleCnt="0"/>
      <dgm:spPr/>
    </dgm:pt>
    <dgm:pt modelId="{3651A936-553D-5940-A777-AB1D0A8C505C}" type="pres">
      <dgm:prSet presAssocID="{C5BDB0CD-64FC-514E-B113-CB7A99C4D587}" presName="thickLine" presStyleLbl="alignNode1" presStyleIdx="2" presStyleCnt="4"/>
      <dgm:spPr/>
    </dgm:pt>
    <dgm:pt modelId="{AD3D9D4C-8592-A544-9F89-7BEE6A6B2F56}" type="pres">
      <dgm:prSet presAssocID="{C5BDB0CD-64FC-514E-B113-CB7A99C4D587}" presName="horz1" presStyleCnt="0"/>
      <dgm:spPr/>
    </dgm:pt>
    <dgm:pt modelId="{D36C7F39-325F-774E-9E6E-773390B92FD6}" type="pres">
      <dgm:prSet presAssocID="{C5BDB0CD-64FC-514E-B113-CB7A99C4D587}" presName="tx1" presStyleLbl="revTx" presStyleIdx="6" presStyleCnt="12"/>
      <dgm:spPr/>
    </dgm:pt>
    <dgm:pt modelId="{5DCD2120-966C-F94A-83F8-769A1985D36B}" type="pres">
      <dgm:prSet presAssocID="{C5BDB0CD-64FC-514E-B113-CB7A99C4D587}" presName="vert1" presStyleCnt="0"/>
      <dgm:spPr/>
    </dgm:pt>
    <dgm:pt modelId="{17DF4045-0035-5A40-8396-EADFF1328940}" type="pres">
      <dgm:prSet presAssocID="{B3AE663B-3EB5-0E43-893B-2EDF31444366}" presName="vertSpace2a" presStyleCnt="0"/>
      <dgm:spPr/>
    </dgm:pt>
    <dgm:pt modelId="{4ABA8876-8672-4A48-86A0-4C7DA01958D1}" type="pres">
      <dgm:prSet presAssocID="{B3AE663B-3EB5-0E43-893B-2EDF31444366}" presName="horz2" presStyleCnt="0"/>
      <dgm:spPr/>
    </dgm:pt>
    <dgm:pt modelId="{C7E21658-1DB3-6944-8663-BBD007C74AA9}" type="pres">
      <dgm:prSet presAssocID="{B3AE663B-3EB5-0E43-893B-2EDF31444366}" presName="horzSpace2" presStyleCnt="0"/>
      <dgm:spPr/>
    </dgm:pt>
    <dgm:pt modelId="{40DCA47E-C109-3941-A36E-3E23788DCF01}" type="pres">
      <dgm:prSet presAssocID="{B3AE663B-3EB5-0E43-893B-2EDF31444366}" presName="tx2" presStyleLbl="revTx" presStyleIdx="7" presStyleCnt="12"/>
      <dgm:spPr/>
    </dgm:pt>
    <dgm:pt modelId="{50C63657-E0B7-1B4A-9C93-519343A3036D}" type="pres">
      <dgm:prSet presAssocID="{B3AE663B-3EB5-0E43-893B-2EDF31444366}" presName="vert2" presStyleCnt="0"/>
      <dgm:spPr/>
    </dgm:pt>
    <dgm:pt modelId="{FE1E60B0-AC81-CA48-BEED-D49A5FC5C318}" type="pres">
      <dgm:prSet presAssocID="{B3AE663B-3EB5-0E43-893B-2EDF31444366}" presName="thinLine2b" presStyleLbl="callout" presStyleIdx="4" presStyleCnt="8"/>
      <dgm:spPr/>
    </dgm:pt>
    <dgm:pt modelId="{008FBD89-1C2F-4D4B-99E1-67E38A852CB1}" type="pres">
      <dgm:prSet presAssocID="{B3AE663B-3EB5-0E43-893B-2EDF31444366}" presName="vertSpace2b" presStyleCnt="0"/>
      <dgm:spPr/>
    </dgm:pt>
    <dgm:pt modelId="{994200BF-EB97-BF49-9B5E-05A67D222109}" type="pres">
      <dgm:prSet presAssocID="{BC848CEF-732A-7747-A0C1-2F768EBB5CD1}" presName="horz2" presStyleCnt="0"/>
      <dgm:spPr/>
    </dgm:pt>
    <dgm:pt modelId="{57428928-1769-7C49-ABCD-F5EEBF2BE868}" type="pres">
      <dgm:prSet presAssocID="{BC848CEF-732A-7747-A0C1-2F768EBB5CD1}" presName="horzSpace2" presStyleCnt="0"/>
      <dgm:spPr/>
    </dgm:pt>
    <dgm:pt modelId="{D4F7AA03-046E-DA4B-B158-35408D74AD6B}" type="pres">
      <dgm:prSet presAssocID="{BC848CEF-732A-7747-A0C1-2F768EBB5CD1}" presName="tx2" presStyleLbl="revTx" presStyleIdx="8" presStyleCnt="12"/>
      <dgm:spPr/>
    </dgm:pt>
    <dgm:pt modelId="{7B94B767-D264-BE46-8E39-B325DF259972}" type="pres">
      <dgm:prSet presAssocID="{BC848CEF-732A-7747-A0C1-2F768EBB5CD1}" presName="vert2" presStyleCnt="0"/>
      <dgm:spPr/>
    </dgm:pt>
    <dgm:pt modelId="{29DCE9AF-5E45-424F-8903-9771A7F023BC}" type="pres">
      <dgm:prSet presAssocID="{BC848CEF-732A-7747-A0C1-2F768EBB5CD1}" presName="thinLine2b" presStyleLbl="callout" presStyleIdx="5" presStyleCnt="8"/>
      <dgm:spPr/>
    </dgm:pt>
    <dgm:pt modelId="{45D3001A-FA31-CD49-9816-C47D34D31694}" type="pres">
      <dgm:prSet presAssocID="{BC848CEF-732A-7747-A0C1-2F768EBB5CD1}" presName="vertSpace2b" presStyleCnt="0"/>
      <dgm:spPr/>
    </dgm:pt>
    <dgm:pt modelId="{BAEB7C50-A678-9A4A-BC52-ACAC3B63A256}" type="pres">
      <dgm:prSet presAssocID="{D1321B11-39F3-2C4B-B40F-94FE4A4ADA8F}" presName="thickLine" presStyleLbl="alignNode1" presStyleIdx="3" presStyleCnt="4"/>
      <dgm:spPr/>
    </dgm:pt>
    <dgm:pt modelId="{DAEC3F2D-8CBF-414D-9463-A38C93139928}" type="pres">
      <dgm:prSet presAssocID="{D1321B11-39F3-2C4B-B40F-94FE4A4ADA8F}" presName="horz1" presStyleCnt="0"/>
      <dgm:spPr/>
    </dgm:pt>
    <dgm:pt modelId="{7C401F62-CD3C-DF4A-AAD3-A716B8CED3C4}" type="pres">
      <dgm:prSet presAssocID="{D1321B11-39F3-2C4B-B40F-94FE4A4ADA8F}" presName="tx1" presStyleLbl="revTx" presStyleIdx="9" presStyleCnt="12"/>
      <dgm:spPr/>
    </dgm:pt>
    <dgm:pt modelId="{E160AA35-5E92-F441-8223-47E0842719A7}" type="pres">
      <dgm:prSet presAssocID="{D1321B11-39F3-2C4B-B40F-94FE4A4ADA8F}" presName="vert1" presStyleCnt="0"/>
      <dgm:spPr/>
    </dgm:pt>
    <dgm:pt modelId="{67180864-5666-674A-BDE8-33325CBBEE98}" type="pres">
      <dgm:prSet presAssocID="{74831E60-83A0-7347-81AA-E32786A6D7A9}" presName="vertSpace2a" presStyleCnt="0"/>
      <dgm:spPr/>
    </dgm:pt>
    <dgm:pt modelId="{CE806FEB-FD76-F841-944A-9AB772CAE173}" type="pres">
      <dgm:prSet presAssocID="{74831E60-83A0-7347-81AA-E32786A6D7A9}" presName="horz2" presStyleCnt="0"/>
      <dgm:spPr/>
    </dgm:pt>
    <dgm:pt modelId="{05CE9DD5-00AB-934B-A6FD-345D14EBB1B1}" type="pres">
      <dgm:prSet presAssocID="{74831E60-83A0-7347-81AA-E32786A6D7A9}" presName="horzSpace2" presStyleCnt="0"/>
      <dgm:spPr/>
    </dgm:pt>
    <dgm:pt modelId="{B6BB8B91-E7D5-8D4D-B7C5-6B97346B8054}" type="pres">
      <dgm:prSet presAssocID="{74831E60-83A0-7347-81AA-E32786A6D7A9}" presName="tx2" presStyleLbl="revTx" presStyleIdx="10" presStyleCnt="12"/>
      <dgm:spPr/>
    </dgm:pt>
    <dgm:pt modelId="{DF73A2DE-5DCF-684E-AC98-519FA466719A}" type="pres">
      <dgm:prSet presAssocID="{74831E60-83A0-7347-81AA-E32786A6D7A9}" presName="vert2" presStyleCnt="0"/>
      <dgm:spPr/>
    </dgm:pt>
    <dgm:pt modelId="{C25FF8A7-858B-0041-8C57-578BE4BFBDCB}" type="pres">
      <dgm:prSet presAssocID="{74831E60-83A0-7347-81AA-E32786A6D7A9}" presName="thinLine2b" presStyleLbl="callout" presStyleIdx="6" presStyleCnt="8"/>
      <dgm:spPr/>
    </dgm:pt>
    <dgm:pt modelId="{6F0B0CDD-6E8E-0A43-9C47-9CB055065331}" type="pres">
      <dgm:prSet presAssocID="{74831E60-83A0-7347-81AA-E32786A6D7A9}" presName="vertSpace2b" presStyleCnt="0"/>
      <dgm:spPr/>
    </dgm:pt>
    <dgm:pt modelId="{DFE399C6-5783-0047-BCF6-34B14C250936}" type="pres">
      <dgm:prSet presAssocID="{3AA58EDE-95CF-DE4E-BC32-0B2CC23C2FF6}" presName="horz2" presStyleCnt="0"/>
      <dgm:spPr/>
    </dgm:pt>
    <dgm:pt modelId="{485157F0-852A-9043-AE09-8E9D4FD67F68}" type="pres">
      <dgm:prSet presAssocID="{3AA58EDE-95CF-DE4E-BC32-0B2CC23C2FF6}" presName="horzSpace2" presStyleCnt="0"/>
      <dgm:spPr/>
    </dgm:pt>
    <dgm:pt modelId="{0A39D3BD-98EC-2B4F-B63E-875C8501FA09}" type="pres">
      <dgm:prSet presAssocID="{3AA58EDE-95CF-DE4E-BC32-0B2CC23C2FF6}" presName="tx2" presStyleLbl="revTx" presStyleIdx="11" presStyleCnt="12"/>
      <dgm:spPr/>
    </dgm:pt>
    <dgm:pt modelId="{438EEE70-A04B-6D49-BAB7-29FF310DCC07}" type="pres">
      <dgm:prSet presAssocID="{3AA58EDE-95CF-DE4E-BC32-0B2CC23C2FF6}" presName="vert2" presStyleCnt="0"/>
      <dgm:spPr/>
    </dgm:pt>
    <dgm:pt modelId="{6A017FF8-5541-DB45-BF92-1A1DA47D6996}" type="pres">
      <dgm:prSet presAssocID="{3AA58EDE-95CF-DE4E-BC32-0B2CC23C2FF6}" presName="thinLine2b" presStyleLbl="callout" presStyleIdx="7" presStyleCnt="8"/>
      <dgm:spPr/>
    </dgm:pt>
    <dgm:pt modelId="{4B2FA14D-1876-B440-BDF6-38CBBE72C74B}" type="pres">
      <dgm:prSet presAssocID="{3AA58EDE-95CF-DE4E-BC32-0B2CC23C2FF6}" presName="vertSpace2b" presStyleCnt="0"/>
      <dgm:spPr/>
    </dgm:pt>
  </dgm:ptLst>
  <dgm:cxnLst>
    <dgm:cxn modelId="{49C5A111-8A7F-8A4A-8542-D7236B8AE357}" type="presOf" srcId="{3AA58EDE-95CF-DE4E-BC32-0B2CC23C2FF6}" destId="{0A39D3BD-98EC-2B4F-B63E-875C8501FA09}" srcOrd="0" destOrd="0" presId="urn:microsoft.com/office/officeart/2008/layout/LinedList"/>
    <dgm:cxn modelId="{56B7BA22-8FC4-5441-BAEB-4804D7B86582}" type="presOf" srcId="{74831E60-83A0-7347-81AA-E32786A6D7A9}" destId="{B6BB8B91-E7D5-8D4D-B7C5-6B97346B8054}" srcOrd="0" destOrd="0" presId="urn:microsoft.com/office/officeart/2008/layout/LinedList"/>
    <dgm:cxn modelId="{9359C641-CEEC-4441-A089-2CFDF55EEE3B}" type="presOf" srcId="{0CA09CD7-1C20-FC4B-867E-B910E1C22CBF}" destId="{5581F508-A419-C645-9F40-4D85677CB8DF}" srcOrd="0" destOrd="0" presId="urn:microsoft.com/office/officeart/2008/layout/LinedList"/>
    <dgm:cxn modelId="{60C33347-24EB-7144-8D22-F5FDA9802876}" type="presOf" srcId="{726B8B0E-E61A-F146-B090-2F055C5705BD}" destId="{5C0B855B-DEFC-A145-87FD-D6B70D510200}" srcOrd="0" destOrd="0" presId="urn:microsoft.com/office/officeart/2008/layout/LinedList"/>
    <dgm:cxn modelId="{82F23A4F-A269-AB42-90BC-BEAC91E434D3}" type="presOf" srcId="{D1321B11-39F3-2C4B-B40F-94FE4A4ADA8F}" destId="{7C401F62-CD3C-DF4A-AAD3-A716B8CED3C4}" srcOrd="0" destOrd="0" presId="urn:microsoft.com/office/officeart/2008/layout/LinedList"/>
    <dgm:cxn modelId="{11181F59-E4BE-084B-8925-ADED931CAF56}" type="presOf" srcId="{BED1F491-37FE-754B-A779-8977E943F41F}" destId="{DD165910-8474-4249-9160-990AB4BCB7E3}" srcOrd="0" destOrd="0" presId="urn:microsoft.com/office/officeart/2008/layout/LinedList"/>
    <dgm:cxn modelId="{A6CC626A-A9D9-1A46-9E52-19F3AE50E94B}" srcId="{0CA09CD7-1C20-FC4B-867E-B910E1C22CBF}" destId="{726B8B0E-E61A-F146-B090-2F055C5705BD}" srcOrd="0" destOrd="0" parTransId="{C6C1DAD0-6522-554C-A059-65B6AF41FB45}" sibTransId="{690E34FB-A2F1-B54F-88C2-769DEF09F20E}"/>
    <dgm:cxn modelId="{B455916A-8604-774E-B424-D6003A9F3BC3}" type="presOf" srcId="{A8DBFC91-396D-174D-9209-282A8C7B98CD}" destId="{27DE7F45-E70C-9742-B78E-4D897FAABAD9}" srcOrd="0" destOrd="0" presId="urn:microsoft.com/office/officeart/2008/layout/LinedList"/>
    <dgm:cxn modelId="{2D638A6E-6D27-5E40-B9F5-58433AF40E22}" type="presOf" srcId="{BC848CEF-732A-7747-A0C1-2F768EBB5CD1}" destId="{D4F7AA03-046E-DA4B-B158-35408D74AD6B}" srcOrd="0" destOrd="0" presId="urn:microsoft.com/office/officeart/2008/layout/LinedList"/>
    <dgm:cxn modelId="{0FB0976F-79A4-424C-8467-421155E237F7}" srcId="{D1321B11-39F3-2C4B-B40F-94FE4A4ADA8F}" destId="{74831E60-83A0-7347-81AA-E32786A6D7A9}" srcOrd="0" destOrd="0" parTransId="{7E0A3728-8861-1F47-BAE6-A3D648744FCF}" sibTransId="{F2E2D7B6-E5C8-D742-A43A-31960C67BC63}"/>
    <dgm:cxn modelId="{7BBF3E71-B502-EE48-9DD2-D7E57C712977}" srcId="{D1321B11-39F3-2C4B-B40F-94FE4A4ADA8F}" destId="{3AA58EDE-95CF-DE4E-BC32-0B2CC23C2FF6}" srcOrd="1" destOrd="0" parTransId="{7387D2C2-DF2C-5B45-A1C8-1BF4CCC784AE}" sibTransId="{BA850510-6CBA-3E41-AE19-D18E5383ED7A}"/>
    <dgm:cxn modelId="{207B9D71-4822-4C4C-8AF4-E02CD57CA34C}" srcId="{8A10ABC4-376F-3F41-B0C5-6C84167BD2BB}" destId="{45921CA6-5F56-0141-BCFF-A0C0B0B67193}" srcOrd="1" destOrd="0" parTransId="{A3B0DB37-044A-C54B-9B62-3394FFCE84D0}" sibTransId="{2513331B-5563-214E-8663-29BADE63ACE5}"/>
    <dgm:cxn modelId="{E99CE38D-6462-E144-8F63-A1F0CBE907DA}" type="presOf" srcId="{B3AE663B-3EB5-0E43-893B-2EDF31444366}" destId="{40DCA47E-C109-3941-A36E-3E23788DCF01}" srcOrd="0" destOrd="0" presId="urn:microsoft.com/office/officeart/2008/layout/LinedList"/>
    <dgm:cxn modelId="{F41EC5A1-6BF8-DB40-8447-6AFF713C3478}" srcId="{8A10ABC4-376F-3F41-B0C5-6C84167BD2BB}" destId="{A8DBFC91-396D-174D-9209-282A8C7B98CD}" srcOrd="0" destOrd="0" parTransId="{E10397EF-7985-3941-8F1C-0866A9E0EC6F}" sibTransId="{C75D7A17-6292-6049-ADD0-0A61DB9D48A6}"/>
    <dgm:cxn modelId="{79B12AA3-5EA9-ED40-B7C8-04B17C38104B}" srcId="{726B8B0E-E61A-F146-B090-2F055C5705BD}" destId="{4BEFA574-A968-1148-B137-245D41506291}" srcOrd="1" destOrd="0" parTransId="{74185CF1-29B2-D643-8753-D8E1121E3841}" sibTransId="{709FA93C-230C-DA45-918C-78D3572FB42F}"/>
    <dgm:cxn modelId="{3D86DBA6-81B5-8C4F-8937-AA6FA8BFFB6A}" srcId="{C5BDB0CD-64FC-514E-B113-CB7A99C4D587}" destId="{B3AE663B-3EB5-0E43-893B-2EDF31444366}" srcOrd="0" destOrd="0" parTransId="{866E9EEE-8585-1043-8294-6665A18F1A93}" sibTransId="{0C8DEBBE-F61E-224D-9465-51FA0610A173}"/>
    <dgm:cxn modelId="{0B79CCAA-6BFD-3944-A2E4-75B45FB47B25}" srcId="{C5BDB0CD-64FC-514E-B113-CB7A99C4D587}" destId="{BC848CEF-732A-7747-A0C1-2F768EBB5CD1}" srcOrd="1" destOrd="0" parTransId="{61FE481A-3263-6848-9DEC-39667DD8900D}" sibTransId="{438B6FC8-1488-9F47-850C-CB6FBA284E1B}"/>
    <dgm:cxn modelId="{50C44BBC-F8CC-5B46-BBCC-CD5F6412D289}" srcId="{0CA09CD7-1C20-FC4B-867E-B910E1C22CBF}" destId="{D1321B11-39F3-2C4B-B40F-94FE4A4ADA8F}" srcOrd="3" destOrd="0" parTransId="{276AB359-8BFC-FA44-B343-6CDD91E5C7DB}" sibTransId="{43DBDC57-1A8E-2A46-BB47-005B8CFB29DD}"/>
    <dgm:cxn modelId="{D50843BD-6B94-9A43-8DED-A4BEDD5103D9}" srcId="{0CA09CD7-1C20-FC4B-867E-B910E1C22CBF}" destId="{8A10ABC4-376F-3F41-B0C5-6C84167BD2BB}" srcOrd="1" destOrd="0" parTransId="{3459433E-5529-3943-999B-D6A8DBB0D782}" sibTransId="{45C29523-5B82-2241-89EC-8701B45BD069}"/>
    <dgm:cxn modelId="{D36CE4BF-AA01-694D-9FE6-84474AA5CA8B}" type="presOf" srcId="{4BEFA574-A968-1148-B137-245D41506291}" destId="{321F9F83-2772-664D-B42E-E92C47AEC9B9}" srcOrd="0" destOrd="0" presId="urn:microsoft.com/office/officeart/2008/layout/LinedList"/>
    <dgm:cxn modelId="{0A82B2C3-CFCA-8B45-A5DC-8B0AD0DABE01}" srcId="{0CA09CD7-1C20-FC4B-867E-B910E1C22CBF}" destId="{C5BDB0CD-64FC-514E-B113-CB7A99C4D587}" srcOrd="2" destOrd="0" parTransId="{AE7E6E9A-4DF2-7541-8A7E-CE5473CD11BE}" sibTransId="{7155454B-713E-8D47-B767-BF084457AA12}"/>
    <dgm:cxn modelId="{C96E6DDC-72D9-184D-82D8-2F98D626D8AD}" type="presOf" srcId="{8A10ABC4-376F-3F41-B0C5-6C84167BD2BB}" destId="{F8FB0729-2868-2547-ABB4-8A77298A7031}" srcOrd="0" destOrd="0" presId="urn:microsoft.com/office/officeart/2008/layout/LinedList"/>
    <dgm:cxn modelId="{A0943FE5-33D1-B644-9265-584B9E30B44A}" type="presOf" srcId="{45921CA6-5F56-0141-BCFF-A0C0B0B67193}" destId="{78542E46-FC8F-D743-BB25-3C8FD0B4B789}" srcOrd="0" destOrd="0" presId="urn:microsoft.com/office/officeart/2008/layout/LinedList"/>
    <dgm:cxn modelId="{3917D2EF-C1E8-8443-A7DF-97ECC8FB342F}" type="presOf" srcId="{C5BDB0CD-64FC-514E-B113-CB7A99C4D587}" destId="{D36C7F39-325F-774E-9E6E-773390B92FD6}" srcOrd="0" destOrd="0" presId="urn:microsoft.com/office/officeart/2008/layout/LinedList"/>
    <dgm:cxn modelId="{9C45D7FD-8380-2D4E-832E-1CFEFAC557F3}" srcId="{726B8B0E-E61A-F146-B090-2F055C5705BD}" destId="{BED1F491-37FE-754B-A779-8977E943F41F}" srcOrd="0" destOrd="0" parTransId="{C4FC1386-03F8-384C-9AFF-23E5974D6A36}" sibTransId="{B8669537-7D13-C445-BC6E-164AB0FB21C9}"/>
    <dgm:cxn modelId="{CA386385-22B9-1C48-8330-8B66C0A90361}" type="presParOf" srcId="{5581F508-A419-C645-9F40-4D85677CB8DF}" destId="{312AE66F-F0F7-D440-B82D-AB277BA1FB3C}" srcOrd="0" destOrd="0" presId="urn:microsoft.com/office/officeart/2008/layout/LinedList"/>
    <dgm:cxn modelId="{1619D7C0-16F6-3040-B696-952A68E2B341}" type="presParOf" srcId="{5581F508-A419-C645-9F40-4D85677CB8DF}" destId="{8B1D3E90-819E-E844-880D-C4D939F5C49F}" srcOrd="1" destOrd="0" presId="urn:microsoft.com/office/officeart/2008/layout/LinedList"/>
    <dgm:cxn modelId="{1B6BC711-8DF1-5B4B-B74D-5FDD634724C8}" type="presParOf" srcId="{8B1D3E90-819E-E844-880D-C4D939F5C49F}" destId="{5C0B855B-DEFC-A145-87FD-D6B70D510200}" srcOrd="0" destOrd="0" presId="urn:microsoft.com/office/officeart/2008/layout/LinedList"/>
    <dgm:cxn modelId="{F69746EC-08F2-3243-89DF-952CE1FDD644}" type="presParOf" srcId="{8B1D3E90-819E-E844-880D-C4D939F5C49F}" destId="{E9862D8E-E7F7-E74C-9B7A-DFB0E6B0CB7E}" srcOrd="1" destOrd="0" presId="urn:microsoft.com/office/officeart/2008/layout/LinedList"/>
    <dgm:cxn modelId="{57411B44-84B6-8042-9639-1EE8EE7BD932}" type="presParOf" srcId="{E9862D8E-E7F7-E74C-9B7A-DFB0E6B0CB7E}" destId="{24BAF107-624B-BA4B-AB34-5A106B3FF13A}" srcOrd="0" destOrd="0" presId="urn:microsoft.com/office/officeart/2008/layout/LinedList"/>
    <dgm:cxn modelId="{C534FED7-2498-2A42-85AC-430AEF55D077}" type="presParOf" srcId="{E9862D8E-E7F7-E74C-9B7A-DFB0E6B0CB7E}" destId="{0EB537F1-35F5-4A46-8C30-57B0CA687E3F}" srcOrd="1" destOrd="0" presId="urn:microsoft.com/office/officeart/2008/layout/LinedList"/>
    <dgm:cxn modelId="{7EA9BD83-FDB4-1341-A5DD-43A8199A6D09}" type="presParOf" srcId="{0EB537F1-35F5-4A46-8C30-57B0CA687E3F}" destId="{86A798A4-61C9-9742-AD18-D7A6EFE4385B}" srcOrd="0" destOrd="0" presId="urn:microsoft.com/office/officeart/2008/layout/LinedList"/>
    <dgm:cxn modelId="{C51BF470-65AB-BD4C-9A2F-E50C539028C7}" type="presParOf" srcId="{0EB537F1-35F5-4A46-8C30-57B0CA687E3F}" destId="{DD165910-8474-4249-9160-990AB4BCB7E3}" srcOrd="1" destOrd="0" presId="urn:microsoft.com/office/officeart/2008/layout/LinedList"/>
    <dgm:cxn modelId="{4645220B-0CAD-904B-B7C0-6AF0F458F894}" type="presParOf" srcId="{0EB537F1-35F5-4A46-8C30-57B0CA687E3F}" destId="{E945DB64-54C2-CF4C-850E-4CC5188E1BB7}" srcOrd="2" destOrd="0" presId="urn:microsoft.com/office/officeart/2008/layout/LinedList"/>
    <dgm:cxn modelId="{ACC52761-6759-BB49-B7EC-E8FDC03DF433}" type="presParOf" srcId="{E9862D8E-E7F7-E74C-9B7A-DFB0E6B0CB7E}" destId="{2B6287B2-BFD5-D546-A5B7-59BF961918D6}" srcOrd="2" destOrd="0" presId="urn:microsoft.com/office/officeart/2008/layout/LinedList"/>
    <dgm:cxn modelId="{B0B61B1E-6FF8-6E41-AF84-C87BBB0D1934}" type="presParOf" srcId="{E9862D8E-E7F7-E74C-9B7A-DFB0E6B0CB7E}" destId="{E4694706-90E4-0A4B-90DD-FF1627ED9002}" srcOrd="3" destOrd="0" presId="urn:microsoft.com/office/officeart/2008/layout/LinedList"/>
    <dgm:cxn modelId="{A1D5812C-52B3-2E4E-A5FF-72CC9A8DC64E}" type="presParOf" srcId="{E9862D8E-E7F7-E74C-9B7A-DFB0E6B0CB7E}" destId="{DAB1F98B-CF67-EC45-99A7-A4FA1E57462D}" srcOrd="4" destOrd="0" presId="urn:microsoft.com/office/officeart/2008/layout/LinedList"/>
    <dgm:cxn modelId="{A1569234-9C51-C543-855E-9AAD0A85D334}" type="presParOf" srcId="{DAB1F98B-CF67-EC45-99A7-A4FA1E57462D}" destId="{61B977D4-3FEE-2949-85FA-6709B7FB9001}" srcOrd="0" destOrd="0" presId="urn:microsoft.com/office/officeart/2008/layout/LinedList"/>
    <dgm:cxn modelId="{09470ABE-EF41-1847-BED1-0E78A473A385}" type="presParOf" srcId="{DAB1F98B-CF67-EC45-99A7-A4FA1E57462D}" destId="{321F9F83-2772-664D-B42E-E92C47AEC9B9}" srcOrd="1" destOrd="0" presId="urn:microsoft.com/office/officeart/2008/layout/LinedList"/>
    <dgm:cxn modelId="{DF84B838-DDFA-EB46-8A11-12A19455985F}" type="presParOf" srcId="{DAB1F98B-CF67-EC45-99A7-A4FA1E57462D}" destId="{3D053F6F-F753-704D-BF39-5802990DFE28}" srcOrd="2" destOrd="0" presId="urn:microsoft.com/office/officeart/2008/layout/LinedList"/>
    <dgm:cxn modelId="{F793BC30-CA42-C54E-8720-806196BDA126}" type="presParOf" srcId="{E9862D8E-E7F7-E74C-9B7A-DFB0E6B0CB7E}" destId="{F153AFE1-25CA-AA47-B09C-2892659DF4AB}" srcOrd="5" destOrd="0" presId="urn:microsoft.com/office/officeart/2008/layout/LinedList"/>
    <dgm:cxn modelId="{588644B1-0591-AE4C-A6F1-2F924A99C4AD}" type="presParOf" srcId="{E9862D8E-E7F7-E74C-9B7A-DFB0E6B0CB7E}" destId="{F7A6F9BF-DCE1-5148-B5B3-5A23D187C787}" srcOrd="6" destOrd="0" presId="urn:microsoft.com/office/officeart/2008/layout/LinedList"/>
    <dgm:cxn modelId="{BB61D21C-50B9-474B-8CDF-326526B3DBE0}" type="presParOf" srcId="{5581F508-A419-C645-9F40-4D85677CB8DF}" destId="{43B5A763-DEDA-F645-B528-A6E894403418}" srcOrd="2" destOrd="0" presId="urn:microsoft.com/office/officeart/2008/layout/LinedList"/>
    <dgm:cxn modelId="{49A44437-88D1-1A47-9608-96C1D805C407}" type="presParOf" srcId="{5581F508-A419-C645-9F40-4D85677CB8DF}" destId="{F34C61B4-2790-A848-B8FF-7668F997B520}" srcOrd="3" destOrd="0" presId="urn:microsoft.com/office/officeart/2008/layout/LinedList"/>
    <dgm:cxn modelId="{AD61D14D-4A2B-054D-A321-4E69532D468B}" type="presParOf" srcId="{F34C61B4-2790-A848-B8FF-7668F997B520}" destId="{F8FB0729-2868-2547-ABB4-8A77298A7031}" srcOrd="0" destOrd="0" presId="urn:microsoft.com/office/officeart/2008/layout/LinedList"/>
    <dgm:cxn modelId="{2E1B11FE-59CA-D846-8D37-4E75387A2DE6}" type="presParOf" srcId="{F34C61B4-2790-A848-B8FF-7668F997B520}" destId="{E17489C3-5148-9845-AD32-2A05EC424947}" srcOrd="1" destOrd="0" presId="urn:microsoft.com/office/officeart/2008/layout/LinedList"/>
    <dgm:cxn modelId="{4E75B2E1-857F-2548-9539-62089FBF4A4E}" type="presParOf" srcId="{E17489C3-5148-9845-AD32-2A05EC424947}" destId="{4DB84CCA-DD15-464D-9AC7-57FF82CBAF56}" srcOrd="0" destOrd="0" presId="urn:microsoft.com/office/officeart/2008/layout/LinedList"/>
    <dgm:cxn modelId="{AA8AC0D9-975A-9147-BA5C-633862F78CBD}" type="presParOf" srcId="{E17489C3-5148-9845-AD32-2A05EC424947}" destId="{DC57B075-7A23-F14B-81B3-280CC27F7EBA}" srcOrd="1" destOrd="0" presId="urn:microsoft.com/office/officeart/2008/layout/LinedList"/>
    <dgm:cxn modelId="{1A44B62E-DE9B-D440-B551-A2A1E5DDC7CD}" type="presParOf" srcId="{DC57B075-7A23-F14B-81B3-280CC27F7EBA}" destId="{035691E1-AF9B-6C44-991D-5A7D00B8BA9B}" srcOrd="0" destOrd="0" presId="urn:microsoft.com/office/officeart/2008/layout/LinedList"/>
    <dgm:cxn modelId="{65A4658D-FFDF-1247-A150-C1087AE5F849}" type="presParOf" srcId="{DC57B075-7A23-F14B-81B3-280CC27F7EBA}" destId="{27DE7F45-E70C-9742-B78E-4D897FAABAD9}" srcOrd="1" destOrd="0" presId="urn:microsoft.com/office/officeart/2008/layout/LinedList"/>
    <dgm:cxn modelId="{469EF2ED-11AC-1148-8E67-C62F2BB5D7E5}" type="presParOf" srcId="{DC57B075-7A23-F14B-81B3-280CC27F7EBA}" destId="{84A36F00-CF48-C74D-923F-90CA58D0BECC}" srcOrd="2" destOrd="0" presId="urn:microsoft.com/office/officeart/2008/layout/LinedList"/>
    <dgm:cxn modelId="{CC70CC35-19B6-254B-A7B4-85412F97CCAB}" type="presParOf" srcId="{E17489C3-5148-9845-AD32-2A05EC424947}" destId="{6FED0F2D-CEF2-F74C-9165-8E2A6E40A52C}" srcOrd="2" destOrd="0" presId="urn:microsoft.com/office/officeart/2008/layout/LinedList"/>
    <dgm:cxn modelId="{2C0CAEA0-6429-694B-BB26-59107613020D}" type="presParOf" srcId="{E17489C3-5148-9845-AD32-2A05EC424947}" destId="{8FB6EA6F-385C-3D4A-862F-332F720C5BA3}" srcOrd="3" destOrd="0" presId="urn:microsoft.com/office/officeart/2008/layout/LinedList"/>
    <dgm:cxn modelId="{D163CACE-C6F8-0448-BE4F-BC7E324D5F67}" type="presParOf" srcId="{E17489C3-5148-9845-AD32-2A05EC424947}" destId="{070B12CB-59C8-3444-BCAE-CDB844A10678}" srcOrd="4" destOrd="0" presId="urn:microsoft.com/office/officeart/2008/layout/LinedList"/>
    <dgm:cxn modelId="{792F163B-1509-ED41-8D01-F178FC06C5B8}" type="presParOf" srcId="{070B12CB-59C8-3444-BCAE-CDB844A10678}" destId="{3F8A4F2D-F62F-5046-964F-42F373164F17}" srcOrd="0" destOrd="0" presId="urn:microsoft.com/office/officeart/2008/layout/LinedList"/>
    <dgm:cxn modelId="{B672973D-B14C-B24E-B54E-99DA0705F720}" type="presParOf" srcId="{070B12CB-59C8-3444-BCAE-CDB844A10678}" destId="{78542E46-FC8F-D743-BB25-3C8FD0B4B789}" srcOrd="1" destOrd="0" presId="urn:microsoft.com/office/officeart/2008/layout/LinedList"/>
    <dgm:cxn modelId="{BF027FE3-75A2-B44F-B571-14454D1D18BD}" type="presParOf" srcId="{070B12CB-59C8-3444-BCAE-CDB844A10678}" destId="{733B61C9-BDA0-1D46-A901-8298AEE5B258}" srcOrd="2" destOrd="0" presId="urn:microsoft.com/office/officeart/2008/layout/LinedList"/>
    <dgm:cxn modelId="{4DC1C355-2DD4-1E4A-857C-90D57D389064}" type="presParOf" srcId="{E17489C3-5148-9845-AD32-2A05EC424947}" destId="{53095649-73C0-924C-92FB-FD1EF967CB24}" srcOrd="5" destOrd="0" presId="urn:microsoft.com/office/officeart/2008/layout/LinedList"/>
    <dgm:cxn modelId="{D6757856-88AC-424C-B5FB-B2CDDB49A684}" type="presParOf" srcId="{E17489C3-5148-9845-AD32-2A05EC424947}" destId="{D292C31C-02CA-F743-B457-D6A947236685}" srcOrd="6" destOrd="0" presId="urn:microsoft.com/office/officeart/2008/layout/LinedList"/>
    <dgm:cxn modelId="{A48F410D-3017-7248-9625-6E35EB1D1F70}" type="presParOf" srcId="{5581F508-A419-C645-9F40-4D85677CB8DF}" destId="{3651A936-553D-5940-A777-AB1D0A8C505C}" srcOrd="4" destOrd="0" presId="urn:microsoft.com/office/officeart/2008/layout/LinedList"/>
    <dgm:cxn modelId="{3F536C8E-44E2-594B-9B5B-EA5A1CE68649}" type="presParOf" srcId="{5581F508-A419-C645-9F40-4D85677CB8DF}" destId="{AD3D9D4C-8592-A544-9F89-7BEE6A6B2F56}" srcOrd="5" destOrd="0" presId="urn:microsoft.com/office/officeart/2008/layout/LinedList"/>
    <dgm:cxn modelId="{14F36670-1BBA-8348-AD03-3423350DE08B}" type="presParOf" srcId="{AD3D9D4C-8592-A544-9F89-7BEE6A6B2F56}" destId="{D36C7F39-325F-774E-9E6E-773390B92FD6}" srcOrd="0" destOrd="0" presId="urn:microsoft.com/office/officeart/2008/layout/LinedList"/>
    <dgm:cxn modelId="{DA775C70-FF93-B64F-B8D3-50C7CF5C40DA}" type="presParOf" srcId="{AD3D9D4C-8592-A544-9F89-7BEE6A6B2F56}" destId="{5DCD2120-966C-F94A-83F8-769A1985D36B}" srcOrd="1" destOrd="0" presId="urn:microsoft.com/office/officeart/2008/layout/LinedList"/>
    <dgm:cxn modelId="{29099838-F874-2546-AD24-F850A1298018}" type="presParOf" srcId="{5DCD2120-966C-F94A-83F8-769A1985D36B}" destId="{17DF4045-0035-5A40-8396-EADFF1328940}" srcOrd="0" destOrd="0" presId="urn:microsoft.com/office/officeart/2008/layout/LinedList"/>
    <dgm:cxn modelId="{D9BDABE8-066D-2845-9927-E6991F32BDCF}" type="presParOf" srcId="{5DCD2120-966C-F94A-83F8-769A1985D36B}" destId="{4ABA8876-8672-4A48-86A0-4C7DA01958D1}" srcOrd="1" destOrd="0" presId="urn:microsoft.com/office/officeart/2008/layout/LinedList"/>
    <dgm:cxn modelId="{F1AFBA05-9731-C649-B98F-0613B938CD1C}" type="presParOf" srcId="{4ABA8876-8672-4A48-86A0-4C7DA01958D1}" destId="{C7E21658-1DB3-6944-8663-BBD007C74AA9}" srcOrd="0" destOrd="0" presId="urn:microsoft.com/office/officeart/2008/layout/LinedList"/>
    <dgm:cxn modelId="{FFA315DD-B720-414B-A56E-C006D010CEBA}" type="presParOf" srcId="{4ABA8876-8672-4A48-86A0-4C7DA01958D1}" destId="{40DCA47E-C109-3941-A36E-3E23788DCF01}" srcOrd="1" destOrd="0" presId="urn:microsoft.com/office/officeart/2008/layout/LinedList"/>
    <dgm:cxn modelId="{FA2DFE54-B9EF-8B49-BABE-B82116137941}" type="presParOf" srcId="{4ABA8876-8672-4A48-86A0-4C7DA01958D1}" destId="{50C63657-E0B7-1B4A-9C93-519343A3036D}" srcOrd="2" destOrd="0" presId="urn:microsoft.com/office/officeart/2008/layout/LinedList"/>
    <dgm:cxn modelId="{70E29319-ECF5-2041-9AC2-B616BFD52890}" type="presParOf" srcId="{5DCD2120-966C-F94A-83F8-769A1985D36B}" destId="{FE1E60B0-AC81-CA48-BEED-D49A5FC5C318}" srcOrd="2" destOrd="0" presId="urn:microsoft.com/office/officeart/2008/layout/LinedList"/>
    <dgm:cxn modelId="{E85993D5-5B52-BC4F-A31C-897FAD3E1465}" type="presParOf" srcId="{5DCD2120-966C-F94A-83F8-769A1985D36B}" destId="{008FBD89-1C2F-4D4B-99E1-67E38A852CB1}" srcOrd="3" destOrd="0" presId="urn:microsoft.com/office/officeart/2008/layout/LinedList"/>
    <dgm:cxn modelId="{97888553-43F0-BF42-877F-8290DA30E9F1}" type="presParOf" srcId="{5DCD2120-966C-F94A-83F8-769A1985D36B}" destId="{994200BF-EB97-BF49-9B5E-05A67D222109}" srcOrd="4" destOrd="0" presId="urn:microsoft.com/office/officeart/2008/layout/LinedList"/>
    <dgm:cxn modelId="{41AF2B18-5B1F-304D-890E-80C834998295}" type="presParOf" srcId="{994200BF-EB97-BF49-9B5E-05A67D222109}" destId="{57428928-1769-7C49-ABCD-F5EEBF2BE868}" srcOrd="0" destOrd="0" presId="urn:microsoft.com/office/officeart/2008/layout/LinedList"/>
    <dgm:cxn modelId="{9C59056B-1E7A-ED46-821B-5D0BBFA2D67F}" type="presParOf" srcId="{994200BF-EB97-BF49-9B5E-05A67D222109}" destId="{D4F7AA03-046E-DA4B-B158-35408D74AD6B}" srcOrd="1" destOrd="0" presId="urn:microsoft.com/office/officeart/2008/layout/LinedList"/>
    <dgm:cxn modelId="{A4D198D7-67D6-F042-95F8-6140A95EF763}" type="presParOf" srcId="{994200BF-EB97-BF49-9B5E-05A67D222109}" destId="{7B94B767-D264-BE46-8E39-B325DF259972}" srcOrd="2" destOrd="0" presId="urn:microsoft.com/office/officeart/2008/layout/LinedList"/>
    <dgm:cxn modelId="{D87E2A26-BFA1-0740-B165-181EBA4860A3}" type="presParOf" srcId="{5DCD2120-966C-F94A-83F8-769A1985D36B}" destId="{29DCE9AF-5E45-424F-8903-9771A7F023BC}" srcOrd="5" destOrd="0" presId="urn:microsoft.com/office/officeart/2008/layout/LinedList"/>
    <dgm:cxn modelId="{FAE858D4-C7CA-4D4F-B021-3A2229D375AC}" type="presParOf" srcId="{5DCD2120-966C-F94A-83F8-769A1985D36B}" destId="{45D3001A-FA31-CD49-9816-C47D34D31694}" srcOrd="6" destOrd="0" presId="urn:microsoft.com/office/officeart/2008/layout/LinedList"/>
    <dgm:cxn modelId="{57DC07A7-3D44-FD4D-BCFC-DF56A44DC0AF}" type="presParOf" srcId="{5581F508-A419-C645-9F40-4D85677CB8DF}" destId="{BAEB7C50-A678-9A4A-BC52-ACAC3B63A256}" srcOrd="6" destOrd="0" presId="urn:microsoft.com/office/officeart/2008/layout/LinedList"/>
    <dgm:cxn modelId="{53DE246A-F854-2B44-934F-D513E033BDDF}" type="presParOf" srcId="{5581F508-A419-C645-9F40-4D85677CB8DF}" destId="{DAEC3F2D-8CBF-414D-9463-A38C93139928}" srcOrd="7" destOrd="0" presId="urn:microsoft.com/office/officeart/2008/layout/LinedList"/>
    <dgm:cxn modelId="{3820AAE3-70FE-1C42-B4DD-D8312A061317}" type="presParOf" srcId="{DAEC3F2D-8CBF-414D-9463-A38C93139928}" destId="{7C401F62-CD3C-DF4A-AAD3-A716B8CED3C4}" srcOrd="0" destOrd="0" presId="urn:microsoft.com/office/officeart/2008/layout/LinedList"/>
    <dgm:cxn modelId="{7F5A45A6-9B86-9E40-A0DA-5FFBDA45FEAF}" type="presParOf" srcId="{DAEC3F2D-8CBF-414D-9463-A38C93139928}" destId="{E160AA35-5E92-F441-8223-47E0842719A7}" srcOrd="1" destOrd="0" presId="urn:microsoft.com/office/officeart/2008/layout/LinedList"/>
    <dgm:cxn modelId="{67433083-7D10-E949-802D-82BF8788128A}" type="presParOf" srcId="{E160AA35-5E92-F441-8223-47E0842719A7}" destId="{67180864-5666-674A-BDE8-33325CBBEE98}" srcOrd="0" destOrd="0" presId="urn:microsoft.com/office/officeart/2008/layout/LinedList"/>
    <dgm:cxn modelId="{406A7591-B23B-CB48-9AAF-05D754161727}" type="presParOf" srcId="{E160AA35-5E92-F441-8223-47E0842719A7}" destId="{CE806FEB-FD76-F841-944A-9AB772CAE173}" srcOrd="1" destOrd="0" presId="urn:microsoft.com/office/officeart/2008/layout/LinedList"/>
    <dgm:cxn modelId="{60ED5698-0F3C-8D44-AFA6-14D8D5DBD625}" type="presParOf" srcId="{CE806FEB-FD76-F841-944A-9AB772CAE173}" destId="{05CE9DD5-00AB-934B-A6FD-345D14EBB1B1}" srcOrd="0" destOrd="0" presId="urn:microsoft.com/office/officeart/2008/layout/LinedList"/>
    <dgm:cxn modelId="{35FBEE40-FF98-3742-8C80-FA9378A14E21}" type="presParOf" srcId="{CE806FEB-FD76-F841-944A-9AB772CAE173}" destId="{B6BB8B91-E7D5-8D4D-B7C5-6B97346B8054}" srcOrd="1" destOrd="0" presId="urn:microsoft.com/office/officeart/2008/layout/LinedList"/>
    <dgm:cxn modelId="{91538E1E-0EAB-9241-8A64-0E17485D5325}" type="presParOf" srcId="{CE806FEB-FD76-F841-944A-9AB772CAE173}" destId="{DF73A2DE-5DCF-684E-AC98-519FA466719A}" srcOrd="2" destOrd="0" presId="urn:microsoft.com/office/officeart/2008/layout/LinedList"/>
    <dgm:cxn modelId="{0C31727B-A034-8A4D-954B-245575DB7406}" type="presParOf" srcId="{E160AA35-5E92-F441-8223-47E0842719A7}" destId="{C25FF8A7-858B-0041-8C57-578BE4BFBDCB}" srcOrd="2" destOrd="0" presId="urn:microsoft.com/office/officeart/2008/layout/LinedList"/>
    <dgm:cxn modelId="{F99D8330-CD31-5D46-9F03-1DBAF27341DA}" type="presParOf" srcId="{E160AA35-5E92-F441-8223-47E0842719A7}" destId="{6F0B0CDD-6E8E-0A43-9C47-9CB055065331}" srcOrd="3" destOrd="0" presId="urn:microsoft.com/office/officeart/2008/layout/LinedList"/>
    <dgm:cxn modelId="{25F69DC3-6B25-0E47-9585-7C87DDD6F831}" type="presParOf" srcId="{E160AA35-5E92-F441-8223-47E0842719A7}" destId="{DFE399C6-5783-0047-BCF6-34B14C250936}" srcOrd="4" destOrd="0" presId="urn:microsoft.com/office/officeart/2008/layout/LinedList"/>
    <dgm:cxn modelId="{7A15B698-1ADA-C54C-95F5-9F50FC822BFB}" type="presParOf" srcId="{DFE399C6-5783-0047-BCF6-34B14C250936}" destId="{485157F0-852A-9043-AE09-8E9D4FD67F68}" srcOrd="0" destOrd="0" presId="urn:microsoft.com/office/officeart/2008/layout/LinedList"/>
    <dgm:cxn modelId="{3C8D5D6A-89F4-464C-BE56-C42E9DEB721F}" type="presParOf" srcId="{DFE399C6-5783-0047-BCF6-34B14C250936}" destId="{0A39D3BD-98EC-2B4F-B63E-875C8501FA09}" srcOrd="1" destOrd="0" presId="urn:microsoft.com/office/officeart/2008/layout/LinedList"/>
    <dgm:cxn modelId="{8ABB657F-7924-7A42-9D1D-DF5071A69EF5}" type="presParOf" srcId="{DFE399C6-5783-0047-BCF6-34B14C250936}" destId="{438EEE70-A04B-6D49-BAB7-29FF310DCC07}" srcOrd="2" destOrd="0" presId="urn:microsoft.com/office/officeart/2008/layout/LinedList"/>
    <dgm:cxn modelId="{F9D3A5C7-8181-644E-B81E-E80AB3B35640}" type="presParOf" srcId="{E160AA35-5E92-F441-8223-47E0842719A7}" destId="{6A017FF8-5541-DB45-BF92-1A1DA47D6996}" srcOrd="5" destOrd="0" presId="urn:microsoft.com/office/officeart/2008/layout/LinedList"/>
    <dgm:cxn modelId="{364EE75E-3FC3-8F4E-9027-7E9076E6DCAB}" type="presParOf" srcId="{E160AA35-5E92-F441-8223-47E0842719A7}" destId="{4B2FA14D-1876-B440-BDF6-38CBBE72C74B}" srcOrd="6"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C200F-5432-EC4D-8F8F-05EC1EC2387D}">
      <dsp:nvSpPr>
        <dsp:cNvPr id="0" name=""/>
        <dsp:cNvSpPr/>
      </dsp:nvSpPr>
      <dsp:spPr>
        <a:xfrm>
          <a:off x="98011" y="5598"/>
          <a:ext cx="2047112" cy="2047112"/>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Legal Argument Mining</a:t>
          </a:r>
        </a:p>
      </dsp:txBody>
      <dsp:txXfrm>
        <a:off x="383869" y="246997"/>
        <a:ext cx="1180317" cy="1564315"/>
      </dsp:txXfrm>
    </dsp:sp>
    <dsp:sp modelId="{B4C82728-FA28-3545-B6D9-28D84C72024B}">
      <dsp:nvSpPr>
        <dsp:cNvPr id="0" name=""/>
        <dsp:cNvSpPr/>
      </dsp:nvSpPr>
      <dsp:spPr>
        <a:xfrm>
          <a:off x="1573407" y="5598"/>
          <a:ext cx="2047112" cy="2047112"/>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Extractive Question Answering</a:t>
          </a:r>
        </a:p>
      </dsp:txBody>
      <dsp:txXfrm>
        <a:off x="2154345" y="246997"/>
        <a:ext cx="1180317" cy="1564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C200F-5432-EC4D-8F8F-05EC1EC2387D}">
      <dsp:nvSpPr>
        <dsp:cNvPr id="0" name=""/>
        <dsp:cNvSpPr/>
      </dsp:nvSpPr>
      <dsp:spPr>
        <a:xfrm>
          <a:off x="98011" y="5598"/>
          <a:ext cx="2047112" cy="2047112"/>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Legal Argument Mining</a:t>
          </a:r>
        </a:p>
      </dsp:txBody>
      <dsp:txXfrm>
        <a:off x="383869" y="246997"/>
        <a:ext cx="1180317" cy="1564315"/>
      </dsp:txXfrm>
    </dsp:sp>
    <dsp:sp modelId="{B4C82728-FA28-3545-B6D9-28D84C72024B}">
      <dsp:nvSpPr>
        <dsp:cNvPr id="0" name=""/>
        <dsp:cNvSpPr/>
      </dsp:nvSpPr>
      <dsp:spPr>
        <a:xfrm>
          <a:off x="1573407" y="5598"/>
          <a:ext cx="2047112" cy="2047112"/>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Extractive Question Answering</a:t>
          </a:r>
        </a:p>
      </dsp:txBody>
      <dsp:txXfrm>
        <a:off x="2154345" y="246997"/>
        <a:ext cx="1180317" cy="1564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C200F-5432-EC4D-8F8F-05EC1EC2387D}">
      <dsp:nvSpPr>
        <dsp:cNvPr id="0" name=""/>
        <dsp:cNvSpPr/>
      </dsp:nvSpPr>
      <dsp:spPr>
        <a:xfrm>
          <a:off x="98011" y="5598"/>
          <a:ext cx="2047112" cy="2047112"/>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Legal Argument Mining</a:t>
          </a:r>
        </a:p>
      </dsp:txBody>
      <dsp:txXfrm>
        <a:off x="383869" y="246997"/>
        <a:ext cx="1180317" cy="1564315"/>
      </dsp:txXfrm>
    </dsp:sp>
    <dsp:sp modelId="{B4C82728-FA28-3545-B6D9-28D84C72024B}">
      <dsp:nvSpPr>
        <dsp:cNvPr id="0" name=""/>
        <dsp:cNvSpPr/>
      </dsp:nvSpPr>
      <dsp:spPr>
        <a:xfrm>
          <a:off x="1573407" y="5598"/>
          <a:ext cx="2047112" cy="2047112"/>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Extractive Question Answering</a:t>
          </a:r>
        </a:p>
      </dsp:txBody>
      <dsp:txXfrm>
        <a:off x="2154345" y="246997"/>
        <a:ext cx="1180317" cy="1564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C200F-5432-EC4D-8F8F-05EC1EC2387D}">
      <dsp:nvSpPr>
        <dsp:cNvPr id="0" name=""/>
        <dsp:cNvSpPr/>
      </dsp:nvSpPr>
      <dsp:spPr>
        <a:xfrm>
          <a:off x="98011" y="5598"/>
          <a:ext cx="2047112" cy="2047112"/>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Legal Argument Mining</a:t>
          </a:r>
        </a:p>
      </dsp:txBody>
      <dsp:txXfrm>
        <a:off x="383869" y="246997"/>
        <a:ext cx="1180317" cy="1564315"/>
      </dsp:txXfrm>
    </dsp:sp>
    <dsp:sp modelId="{B4C82728-FA28-3545-B6D9-28D84C72024B}">
      <dsp:nvSpPr>
        <dsp:cNvPr id="0" name=""/>
        <dsp:cNvSpPr/>
      </dsp:nvSpPr>
      <dsp:spPr>
        <a:xfrm>
          <a:off x="1573407" y="5598"/>
          <a:ext cx="2047112" cy="2047112"/>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Extractive Question Answering</a:t>
          </a:r>
        </a:p>
      </dsp:txBody>
      <dsp:txXfrm>
        <a:off x="2154345" y="246997"/>
        <a:ext cx="1180317" cy="1564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0F73D-97C5-0B46-8813-7E4DF9634E05}">
      <dsp:nvSpPr>
        <dsp:cNvPr id="0" name=""/>
        <dsp:cNvSpPr/>
      </dsp:nvSpPr>
      <dsp:spPr>
        <a:xfrm>
          <a:off x="3393" y="810833"/>
          <a:ext cx="2018339" cy="244233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Data Collection: </a:t>
          </a:r>
        </a:p>
        <a:p>
          <a:pPr marL="0" lvl="0" indent="0" algn="ctr" defTabSz="666750">
            <a:lnSpc>
              <a:spcPct val="90000"/>
            </a:lnSpc>
            <a:spcBef>
              <a:spcPct val="0"/>
            </a:spcBef>
            <a:spcAft>
              <a:spcPct val="35000"/>
            </a:spcAft>
            <a:buNone/>
          </a:pPr>
          <a:r>
            <a:rPr lang="en-US" sz="1500" kern="1200" dirty="0"/>
            <a:t>We scraped all of the publicly available merger &amp; acquisition decisions from TCA’s website (4552 decisions)</a:t>
          </a:r>
        </a:p>
      </dsp:txBody>
      <dsp:txXfrm>
        <a:off x="62508" y="869948"/>
        <a:ext cx="1900109" cy="2324103"/>
      </dsp:txXfrm>
    </dsp:sp>
    <dsp:sp modelId="{8651280B-6502-844F-9A15-108A0A9BC69E}">
      <dsp:nvSpPr>
        <dsp:cNvPr id="0" name=""/>
        <dsp:cNvSpPr/>
      </dsp:nvSpPr>
      <dsp:spPr>
        <a:xfrm>
          <a:off x="2223566" y="1781725"/>
          <a:ext cx="427887" cy="50054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23566" y="1881835"/>
        <a:ext cx="299521" cy="300328"/>
      </dsp:txXfrm>
    </dsp:sp>
    <dsp:sp modelId="{C55A7417-DB87-F74D-A82D-397DB91698DA}">
      <dsp:nvSpPr>
        <dsp:cNvPr id="0" name=""/>
        <dsp:cNvSpPr/>
      </dsp:nvSpPr>
      <dsp:spPr>
        <a:xfrm>
          <a:off x="2829068" y="810833"/>
          <a:ext cx="2352637" cy="2442333"/>
        </a:xfrm>
        <a:prstGeom prst="roundRect">
          <a:avLst>
            <a:gd name="adj" fmla="val 10000"/>
          </a:avLst>
        </a:prstGeom>
        <a:solidFill>
          <a:schemeClr val="accent4">
            <a:hueOff val="0"/>
            <a:satOff val="50000"/>
            <a:lumOff val="3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Keyword Filtering: </a:t>
          </a:r>
        </a:p>
        <a:p>
          <a:pPr marL="0" lvl="0" indent="0" algn="ctr" defTabSz="666750">
            <a:lnSpc>
              <a:spcPct val="90000"/>
            </a:lnSpc>
            <a:spcBef>
              <a:spcPct val="0"/>
            </a:spcBef>
            <a:spcAft>
              <a:spcPct val="35000"/>
            </a:spcAft>
            <a:buNone/>
          </a:pPr>
          <a:r>
            <a:rPr lang="en-US" sz="1500" b="0" kern="1200" dirty="0"/>
            <a:t>To isolate relevant cases, we filtered this collection to only include that contained the specific legal term “technology undertaking” (152 decisions)</a:t>
          </a:r>
        </a:p>
      </dsp:txBody>
      <dsp:txXfrm>
        <a:off x="2897974" y="879739"/>
        <a:ext cx="2214825" cy="2304521"/>
      </dsp:txXfrm>
    </dsp:sp>
    <dsp:sp modelId="{DB6321B4-BA29-C949-86C8-9DE85B47289B}">
      <dsp:nvSpPr>
        <dsp:cNvPr id="0" name=""/>
        <dsp:cNvSpPr/>
      </dsp:nvSpPr>
      <dsp:spPr>
        <a:xfrm>
          <a:off x="5383539" y="1781725"/>
          <a:ext cx="427887" cy="500548"/>
        </a:xfrm>
        <a:prstGeom prst="rightArrow">
          <a:avLst>
            <a:gd name="adj1" fmla="val 60000"/>
            <a:gd name="adj2" fmla="val 50000"/>
          </a:avLst>
        </a:prstGeom>
        <a:solidFill>
          <a:schemeClr val="accent4">
            <a:hueOff val="0"/>
            <a:satOff val="100000"/>
            <a:lumOff val="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83539" y="1881835"/>
        <a:ext cx="299521" cy="300328"/>
      </dsp:txXfrm>
    </dsp:sp>
    <dsp:sp modelId="{C0536F9C-6EDD-754D-A735-AD257ED1E9DB}">
      <dsp:nvSpPr>
        <dsp:cNvPr id="0" name=""/>
        <dsp:cNvSpPr/>
      </dsp:nvSpPr>
      <dsp:spPr>
        <a:xfrm>
          <a:off x="5989041" y="810833"/>
          <a:ext cx="2018339" cy="2442333"/>
        </a:xfrm>
        <a:prstGeom prst="roundRect">
          <a:avLst>
            <a:gd name="adj" fmla="val 10000"/>
          </a:avLst>
        </a:prstGeom>
        <a:solidFill>
          <a:schemeClr val="accent4">
            <a:hueOff val="0"/>
            <a:satOff val="100000"/>
            <a:lumOff val="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Content Extraction:</a:t>
          </a:r>
        </a:p>
        <a:p>
          <a:pPr marL="0" lvl="0" indent="0" algn="ctr" defTabSz="666750">
            <a:lnSpc>
              <a:spcPct val="90000"/>
            </a:lnSpc>
            <a:spcBef>
              <a:spcPct val="0"/>
            </a:spcBef>
            <a:spcAft>
              <a:spcPct val="35000"/>
            </a:spcAft>
            <a:buNone/>
          </a:pPr>
          <a:r>
            <a:rPr lang="en-US" sz="1500" b="0" kern="1200" dirty="0"/>
            <a:t>From these 152 decisions, we extracted only the core analytical section known as the “Examination and Evaluation” section.</a:t>
          </a:r>
        </a:p>
      </dsp:txBody>
      <dsp:txXfrm>
        <a:off x="6048156" y="869948"/>
        <a:ext cx="1900109" cy="2324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68C77-E854-0D44-AC2D-C710FD37E50D}">
      <dsp:nvSpPr>
        <dsp:cNvPr id="0" name=""/>
        <dsp:cNvSpPr/>
      </dsp:nvSpPr>
      <dsp:spPr>
        <a:xfrm>
          <a:off x="0" y="404440"/>
          <a:ext cx="8369300" cy="1058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551" tIns="249936" rIns="649551"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t>Base Model:</a:t>
          </a:r>
          <a:r>
            <a:rPr lang="en-US" sz="1200" b="0" i="0" kern="1200" dirty="0"/>
            <a:t> </a:t>
          </a:r>
          <a:r>
            <a:rPr lang="en-US" sz="1200" b="0" i="0" kern="1200" dirty="0" err="1"/>
            <a:t>dbmdz</a:t>
          </a:r>
          <a:r>
            <a:rPr lang="en-US" sz="1200" b="0" i="0" kern="1200" dirty="0"/>
            <a:t>/</a:t>
          </a:r>
          <a:r>
            <a:rPr lang="en-US" sz="1200" b="0" i="0" kern="1200" dirty="0" err="1"/>
            <a:t>bert</a:t>
          </a:r>
          <a:r>
            <a:rPr lang="en-US" sz="1200" b="0" i="0" kern="1200" dirty="0"/>
            <a:t>-base-</a:t>
          </a:r>
          <a:r>
            <a:rPr lang="en-US" sz="1200" b="0" i="0" kern="1200" dirty="0" err="1"/>
            <a:t>turkish</a:t>
          </a:r>
          <a:r>
            <a:rPr lang="en-US" sz="1200" b="0" i="0" kern="1200" dirty="0"/>
            <a:t>-cased (BERT-base architecture).</a:t>
          </a:r>
          <a:endParaRPr lang="en-US"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a:t>Task Formulation:</a:t>
          </a:r>
          <a:r>
            <a:rPr lang="en-US" sz="1200" b="0" i="0" kern="1200"/>
            <a:t> Extractive Question Answering (SQuAD format).</a:t>
          </a: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dirty="0"/>
            <a:t>The model predicts the start and end token indices of the answer span.</a:t>
          </a:r>
        </a:p>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t>Framework:</a:t>
          </a:r>
          <a:r>
            <a:rPr lang="en-US" sz="1200" b="0" i="0" kern="1200" dirty="0"/>
            <a:t> </a:t>
          </a:r>
          <a:r>
            <a:rPr lang="en-US" sz="1200" b="0" i="0" kern="1200" dirty="0" err="1"/>
            <a:t>HuggingFace</a:t>
          </a:r>
          <a:r>
            <a:rPr lang="en-US" sz="1200" b="0" i="0" kern="1200" dirty="0"/>
            <a:t> transformers and datasets libraries.</a:t>
          </a:r>
        </a:p>
      </dsp:txBody>
      <dsp:txXfrm>
        <a:off x="0" y="404440"/>
        <a:ext cx="8369300" cy="1058399"/>
      </dsp:txXfrm>
    </dsp:sp>
    <dsp:sp modelId="{F5964186-C30A-4A48-B7FD-8F7E335C56FE}">
      <dsp:nvSpPr>
        <dsp:cNvPr id="0" name=""/>
        <dsp:cNvSpPr/>
      </dsp:nvSpPr>
      <dsp:spPr>
        <a:xfrm>
          <a:off x="418465" y="227320"/>
          <a:ext cx="585851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38" tIns="0" rIns="221438" bIns="0" numCol="1" spcCol="1270" anchor="ctr" anchorCtr="0">
          <a:noAutofit/>
        </a:bodyPr>
        <a:lstStyle/>
        <a:p>
          <a:pPr marL="0" lvl="0" indent="0" algn="l" defTabSz="533400">
            <a:lnSpc>
              <a:spcPct val="90000"/>
            </a:lnSpc>
            <a:spcBef>
              <a:spcPct val="0"/>
            </a:spcBef>
            <a:spcAft>
              <a:spcPct val="35000"/>
            </a:spcAft>
            <a:buNone/>
          </a:pPr>
          <a:r>
            <a:rPr lang="en-US" sz="1200" kern="1200" dirty="0"/>
            <a:t>Core Experimental Design</a:t>
          </a:r>
        </a:p>
      </dsp:txBody>
      <dsp:txXfrm>
        <a:off x="435758" y="244613"/>
        <a:ext cx="5823924" cy="319654"/>
      </dsp:txXfrm>
    </dsp:sp>
    <dsp:sp modelId="{FC90DECC-913D-0E47-A916-4FB8B5D76822}">
      <dsp:nvSpPr>
        <dsp:cNvPr id="0" name=""/>
        <dsp:cNvSpPr/>
      </dsp:nvSpPr>
      <dsp:spPr>
        <a:xfrm>
          <a:off x="0" y="1704760"/>
          <a:ext cx="8369300" cy="680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551" tIns="249936" rIns="649551"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t>Hyperparameters (Optimized): </a:t>
          </a:r>
          <a:r>
            <a:rPr lang="en-US" sz="1200" b="0" i="1" kern="1200" dirty="0"/>
            <a:t>Learning Rate: </a:t>
          </a:r>
          <a:r>
            <a:rPr lang="en-US" sz="1200" b="0" i="0" kern="1200" dirty="0"/>
            <a:t>3e-5, </a:t>
          </a:r>
          <a:r>
            <a:rPr lang="en-US" sz="1200" b="0" i="1" kern="1200" dirty="0"/>
            <a:t>Batch Size</a:t>
          </a:r>
          <a:r>
            <a:rPr lang="en-US" sz="1200" b="0" i="0" kern="1200" dirty="0"/>
            <a:t>: 2, </a:t>
          </a:r>
          <a:r>
            <a:rPr lang="en-US" sz="1200" b="0" i="1" kern="1200" dirty="0"/>
            <a:t>Epochs</a:t>
          </a:r>
          <a:r>
            <a:rPr lang="en-US" sz="1200" b="0" i="0" kern="1200" dirty="0"/>
            <a:t>: 4,</a:t>
          </a:r>
          <a:r>
            <a:rPr lang="en-US" sz="1200" b="0" i="1" kern="1200" dirty="0"/>
            <a:t>Weight Decay</a:t>
          </a:r>
          <a:r>
            <a:rPr lang="en-US" sz="1200" b="0" i="0" kern="1200" dirty="0"/>
            <a:t>: 0.01</a:t>
          </a:r>
          <a:endParaRPr lang="en-US"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t>Validation Strategy:</a:t>
          </a:r>
          <a:r>
            <a:rPr lang="en-US" sz="1200" b="0" i="0" kern="1200" dirty="0"/>
            <a:t> 5-Fold Cross-Validation</a:t>
          </a:r>
        </a:p>
      </dsp:txBody>
      <dsp:txXfrm>
        <a:off x="0" y="1704760"/>
        <a:ext cx="8369300" cy="680399"/>
      </dsp:txXfrm>
    </dsp:sp>
    <dsp:sp modelId="{67FA5825-139A-364D-8876-CBF6337FD0A8}">
      <dsp:nvSpPr>
        <dsp:cNvPr id="0" name=""/>
        <dsp:cNvSpPr/>
      </dsp:nvSpPr>
      <dsp:spPr>
        <a:xfrm>
          <a:off x="418465" y="1527640"/>
          <a:ext cx="585851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38" tIns="0" rIns="221438" bIns="0" numCol="1" spcCol="1270" anchor="ctr" anchorCtr="0">
          <a:noAutofit/>
        </a:bodyPr>
        <a:lstStyle/>
        <a:p>
          <a:pPr marL="0" lvl="0" indent="0" algn="l" defTabSz="533400">
            <a:lnSpc>
              <a:spcPct val="90000"/>
            </a:lnSpc>
            <a:spcBef>
              <a:spcPct val="0"/>
            </a:spcBef>
            <a:spcAft>
              <a:spcPct val="35000"/>
            </a:spcAft>
            <a:buNone/>
          </a:pPr>
          <a:r>
            <a:rPr lang="en-US" sz="1200" kern="1200" dirty="0"/>
            <a:t>Fine-Tuning &amp; Validation</a:t>
          </a:r>
        </a:p>
      </dsp:txBody>
      <dsp:txXfrm>
        <a:off x="435758" y="1544933"/>
        <a:ext cx="5823924" cy="319654"/>
      </dsp:txXfrm>
    </dsp:sp>
    <dsp:sp modelId="{A50FEF31-4B2E-C24E-9D03-DE0BAB87AA78}">
      <dsp:nvSpPr>
        <dsp:cNvPr id="0" name=""/>
        <dsp:cNvSpPr/>
      </dsp:nvSpPr>
      <dsp:spPr>
        <a:xfrm>
          <a:off x="0" y="2627079"/>
          <a:ext cx="8369300" cy="12095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551" tIns="249936" rIns="649551"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a:t>Objective:</a:t>
          </a:r>
          <a:r>
            <a:rPr lang="en-US" sz="1200" b="0" i="0" kern="1200"/>
            <a:t> To quantify the performance bottleneck caused by high signal-to-noise ratio in legal texts.</a:t>
          </a:r>
          <a:endParaRPr lang="en-US" sz="1200" b="0" i="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a:t>Method:</a:t>
          </a:r>
          <a:r>
            <a:rPr lang="en-US" sz="1200" b="0" i="0" kern="1200"/>
            <a:t> A "Truncated-Span Context" dataset was generated using a heuristic.</a:t>
          </a: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dirty="0"/>
            <a:t>For each document, context was programmatically reduced to the minimal substring spanning from the start of the earliest answer to the end of the latest answer.</a:t>
          </a:r>
        </a:p>
        <a:p>
          <a:pPr marL="228600" lvl="2" indent="-114300" algn="l" defTabSz="533400">
            <a:lnSpc>
              <a:spcPct val="90000"/>
            </a:lnSpc>
            <a:spcBef>
              <a:spcPct val="0"/>
            </a:spcBef>
            <a:spcAft>
              <a:spcPct val="15000"/>
            </a:spcAft>
            <a:buFont typeface="Arial" panose="020B0604020202020204" pitchFamily="34" charset="0"/>
            <a:buChar char="•"/>
          </a:pPr>
          <a:r>
            <a:rPr lang="en-US" sz="1200" b="0" i="0" kern="1200"/>
            <a:t>This isolates the impact of extraneous text on model accuracy.</a:t>
          </a:r>
        </a:p>
      </dsp:txBody>
      <dsp:txXfrm>
        <a:off x="0" y="2627079"/>
        <a:ext cx="8369300" cy="1209599"/>
      </dsp:txXfrm>
    </dsp:sp>
    <dsp:sp modelId="{680D7EF4-297E-CF4C-8CFE-55EF367C3787}">
      <dsp:nvSpPr>
        <dsp:cNvPr id="0" name=""/>
        <dsp:cNvSpPr/>
      </dsp:nvSpPr>
      <dsp:spPr>
        <a:xfrm>
          <a:off x="418465" y="2449960"/>
          <a:ext cx="5858510"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438" tIns="0" rIns="221438" bIns="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i="0" kern="1200" dirty="0"/>
            <a:t>Ablation Study: Context Impact</a:t>
          </a:r>
        </a:p>
      </dsp:txBody>
      <dsp:txXfrm>
        <a:off x="435758" y="2467253"/>
        <a:ext cx="582392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AE66F-F0F7-D440-B82D-AB277BA1FB3C}">
      <dsp:nvSpPr>
        <dsp:cNvPr id="0" name=""/>
        <dsp:cNvSpPr/>
      </dsp:nvSpPr>
      <dsp:spPr>
        <a:xfrm>
          <a:off x="0" y="0"/>
          <a:ext cx="7463484"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B855B-DEFC-A145-87FD-D6B70D510200}">
      <dsp:nvSpPr>
        <dsp:cNvPr id="0" name=""/>
        <dsp:cNvSpPr/>
      </dsp:nvSpPr>
      <dsp:spPr>
        <a:xfrm>
          <a:off x="0" y="0"/>
          <a:ext cx="1492696" cy="865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Positive and Monolingual Data</a:t>
          </a:r>
        </a:p>
      </dsp:txBody>
      <dsp:txXfrm>
        <a:off x="0" y="0"/>
        <a:ext cx="1492696" cy="865056"/>
      </dsp:txXfrm>
    </dsp:sp>
    <dsp:sp modelId="{DD165910-8474-4249-9160-990AB4BCB7E3}">
      <dsp:nvSpPr>
        <dsp:cNvPr id="0" name=""/>
        <dsp:cNvSpPr/>
      </dsp:nvSpPr>
      <dsp:spPr>
        <a:xfrm>
          <a:off x="1604649" y="20105"/>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Calibri" panose="020F0502020204030204" pitchFamily="34" charset="0"/>
              <a:cs typeface="Calibri" panose="020F0502020204030204" pitchFamily="34" charset="0"/>
            </a:rPr>
            <a:t>Turkish only</a:t>
          </a:r>
        </a:p>
      </dsp:txBody>
      <dsp:txXfrm>
        <a:off x="1604649" y="20105"/>
        <a:ext cx="5858834" cy="402115"/>
      </dsp:txXfrm>
    </dsp:sp>
    <dsp:sp modelId="{2B6287B2-BFD5-D546-A5B7-59BF961918D6}">
      <dsp:nvSpPr>
        <dsp:cNvPr id="0" name=""/>
        <dsp:cNvSpPr/>
      </dsp:nvSpPr>
      <dsp:spPr>
        <a:xfrm>
          <a:off x="1492696" y="422221"/>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F9F83-2772-664D-B42E-E92C47AEC9B9}">
      <dsp:nvSpPr>
        <dsp:cNvPr id="0" name=""/>
        <dsp:cNvSpPr/>
      </dsp:nvSpPr>
      <dsp:spPr>
        <a:xfrm>
          <a:off x="1604649" y="442327"/>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Calibri" panose="020F0502020204030204" pitchFamily="34" charset="0"/>
              <a:cs typeface="Calibri" panose="020F0502020204030204" pitchFamily="34" charset="0"/>
            </a:rPr>
            <a:t>Lack of negative example</a:t>
          </a:r>
        </a:p>
      </dsp:txBody>
      <dsp:txXfrm>
        <a:off x="1604649" y="442327"/>
        <a:ext cx="5858834" cy="402115"/>
      </dsp:txXfrm>
    </dsp:sp>
    <dsp:sp modelId="{F153AFE1-25CA-AA47-B09C-2892659DF4AB}">
      <dsp:nvSpPr>
        <dsp:cNvPr id="0" name=""/>
        <dsp:cNvSpPr/>
      </dsp:nvSpPr>
      <dsp:spPr>
        <a:xfrm>
          <a:off x="1492696" y="844443"/>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B5A763-DEDA-F645-B528-A6E894403418}">
      <dsp:nvSpPr>
        <dsp:cNvPr id="0" name=""/>
        <dsp:cNvSpPr/>
      </dsp:nvSpPr>
      <dsp:spPr>
        <a:xfrm>
          <a:off x="0" y="865056"/>
          <a:ext cx="7463484"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B0729-2868-2547-ABB4-8A77298A7031}">
      <dsp:nvSpPr>
        <dsp:cNvPr id="0" name=""/>
        <dsp:cNvSpPr/>
      </dsp:nvSpPr>
      <dsp:spPr>
        <a:xfrm>
          <a:off x="0" y="865056"/>
          <a:ext cx="1492696" cy="865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Context &amp; Noise Problem</a:t>
          </a:r>
        </a:p>
      </dsp:txBody>
      <dsp:txXfrm>
        <a:off x="0" y="865056"/>
        <a:ext cx="1492696" cy="865056"/>
      </dsp:txXfrm>
    </dsp:sp>
    <dsp:sp modelId="{27DE7F45-E70C-9742-B78E-4D897FAABAD9}">
      <dsp:nvSpPr>
        <dsp:cNvPr id="0" name=""/>
        <dsp:cNvSpPr/>
      </dsp:nvSpPr>
      <dsp:spPr>
        <a:xfrm>
          <a:off x="1604649" y="885162"/>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20000"/>
            </a:spcAft>
            <a:buNone/>
          </a:pPr>
          <a:r>
            <a:rPr lang="en-US" sz="1800" kern="1200" dirty="0">
              <a:solidFill>
                <a:schemeClr val="bg1"/>
              </a:solidFill>
              <a:latin typeface="Calibri" panose="020F0502020204030204" pitchFamily="34" charset="0"/>
              <a:ea typeface="+mn-ea"/>
              <a:cs typeface="Calibri" panose="020F0502020204030204" pitchFamily="34" charset="0"/>
            </a:rPr>
            <a:t>Ablation study</a:t>
          </a:r>
        </a:p>
      </dsp:txBody>
      <dsp:txXfrm>
        <a:off x="1604649" y="885162"/>
        <a:ext cx="5858834" cy="402115"/>
      </dsp:txXfrm>
    </dsp:sp>
    <dsp:sp modelId="{6FED0F2D-CEF2-F74C-9165-8E2A6E40A52C}">
      <dsp:nvSpPr>
        <dsp:cNvPr id="0" name=""/>
        <dsp:cNvSpPr/>
      </dsp:nvSpPr>
      <dsp:spPr>
        <a:xfrm>
          <a:off x="1492696" y="1287278"/>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42E46-FC8F-D743-BB25-3C8FD0B4B789}">
      <dsp:nvSpPr>
        <dsp:cNvPr id="0" name=""/>
        <dsp:cNvSpPr/>
      </dsp:nvSpPr>
      <dsp:spPr>
        <a:xfrm>
          <a:off x="1604649" y="1307383"/>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20000"/>
            </a:spcAft>
            <a:buNone/>
          </a:pPr>
          <a:r>
            <a:rPr lang="en-US" sz="1800" kern="1200" dirty="0">
              <a:solidFill>
                <a:schemeClr val="bg1"/>
              </a:solidFill>
              <a:latin typeface="Calibri" panose="020F0502020204030204" pitchFamily="34" charset="0"/>
              <a:ea typeface="+mn-ea"/>
              <a:cs typeface="Calibri" panose="020F0502020204030204" pitchFamily="34" charset="0"/>
            </a:rPr>
            <a:t>Need for a retriever stage</a:t>
          </a:r>
        </a:p>
      </dsp:txBody>
      <dsp:txXfrm>
        <a:off x="1604649" y="1307383"/>
        <a:ext cx="5858834" cy="402115"/>
      </dsp:txXfrm>
    </dsp:sp>
    <dsp:sp modelId="{53095649-73C0-924C-92FB-FD1EF967CB24}">
      <dsp:nvSpPr>
        <dsp:cNvPr id="0" name=""/>
        <dsp:cNvSpPr/>
      </dsp:nvSpPr>
      <dsp:spPr>
        <a:xfrm>
          <a:off x="1492696" y="1709499"/>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1A936-553D-5940-A777-AB1D0A8C505C}">
      <dsp:nvSpPr>
        <dsp:cNvPr id="0" name=""/>
        <dsp:cNvSpPr/>
      </dsp:nvSpPr>
      <dsp:spPr>
        <a:xfrm>
          <a:off x="0" y="1730112"/>
          <a:ext cx="7463484"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C7F39-325F-774E-9E6E-773390B92FD6}">
      <dsp:nvSpPr>
        <dsp:cNvPr id="0" name=""/>
        <dsp:cNvSpPr/>
      </dsp:nvSpPr>
      <dsp:spPr>
        <a:xfrm>
          <a:off x="0" y="1730112"/>
          <a:ext cx="1492696" cy="865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Single Best Answer Problem</a:t>
          </a:r>
        </a:p>
      </dsp:txBody>
      <dsp:txXfrm>
        <a:off x="0" y="1730112"/>
        <a:ext cx="1492696" cy="865056"/>
      </dsp:txXfrm>
    </dsp:sp>
    <dsp:sp modelId="{40DCA47E-C109-3941-A36E-3E23788DCF01}">
      <dsp:nvSpPr>
        <dsp:cNvPr id="0" name=""/>
        <dsp:cNvSpPr/>
      </dsp:nvSpPr>
      <dsp:spPr>
        <a:xfrm>
          <a:off x="1604649" y="1750218"/>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622300">
            <a:lnSpc>
              <a:spcPct val="90000"/>
            </a:lnSpc>
            <a:spcBef>
              <a:spcPct val="0"/>
            </a:spcBef>
            <a:spcAft>
              <a:spcPct val="20000"/>
            </a:spcAft>
            <a:buNone/>
          </a:pPr>
          <a:r>
            <a:rPr lang="en-US" sz="1600" kern="1200" dirty="0">
              <a:solidFill>
                <a:schemeClr val="bg1"/>
              </a:solidFill>
              <a:latin typeface="Calibri" panose="020F0502020204030204" pitchFamily="34" charset="0"/>
              <a:ea typeface="+mn-ea"/>
              <a:cs typeface="Calibri" panose="020F0502020204030204" pitchFamily="34" charset="0"/>
            </a:rPr>
            <a:t>Multiple sentences can be correct</a:t>
          </a:r>
        </a:p>
      </dsp:txBody>
      <dsp:txXfrm>
        <a:off x="1604649" y="1750218"/>
        <a:ext cx="5858834" cy="402115"/>
      </dsp:txXfrm>
    </dsp:sp>
    <dsp:sp modelId="{FE1E60B0-AC81-CA48-BEED-D49A5FC5C318}">
      <dsp:nvSpPr>
        <dsp:cNvPr id="0" name=""/>
        <dsp:cNvSpPr/>
      </dsp:nvSpPr>
      <dsp:spPr>
        <a:xfrm>
          <a:off x="1492696" y="2152334"/>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F7AA03-046E-DA4B-B158-35408D74AD6B}">
      <dsp:nvSpPr>
        <dsp:cNvPr id="0" name=""/>
        <dsp:cNvSpPr/>
      </dsp:nvSpPr>
      <dsp:spPr>
        <a:xfrm>
          <a:off x="1604649" y="2172440"/>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622300">
            <a:lnSpc>
              <a:spcPct val="90000"/>
            </a:lnSpc>
            <a:spcBef>
              <a:spcPct val="0"/>
            </a:spcBef>
            <a:spcAft>
              <a:spcPct val="20000"/>
            </a:spcAft>
            <a:buNone/>
          </a:pPr>
          <a:r>
            <a:rPr lang="en-US" sz="1600" kern="1200" dirty="0">
              <a:solidFill>
                <a:schemeClr val="bg1"/>
              </a:solidFill>
              <a:latin typeface="Calibri" panose="020F0502020204030204" pitchFamily="34" charset="0"/>
              <a:ea typeface="+mn-ea"/>
              <a:cs typeface="Calibri" panose="020F0502020204030204" pitchFamily="34" charset="0"/>
            </a:rPr>
            <a:t>Multi-span annotation or preference-based frameworks</a:t>
          </a:r>
        </a:p>
      </dsp:txBody>
      <dsp:txXfrm>
        <a:off x="1604649" y="2172440"/>
        <a:ext cx="5858834" cy="402115"/>
      </dsp:txXfrm>
    </dsp:sp>
    <dsp:sp modelId="{29DCE9AF-5E45-424F-8903-9771A7F023BC}">
      <dsp:nvSpPr>
        <dsp:cNvPr id="0" name=""/>
        <dsp:cNvSpPr/>
      </dsp:nvSpPr>
      <dsp:spPr>
        <a:xfrm>
          <a:off x="1492696" y="2574556"/>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B7C50-A678-9A4A-BC52-ACAC3B63A256}">
      <dsp:nvSpPr>
        <dsp:cNvPr id="0" name=""/>
        <dsp:cNvSpPr/>
      </dsp:nvSpPr>
      <dsp:spPr>
        <a:xfrm>
          <a:off x="0" y="2595168"/>
          <a:ext cx="7463484"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01F62-CD3C-DF4A-AAD3-A716B8CED3C4}">
      <dsp:nvSpPr>
        <dsp:cNvPr id="0" name=""/>
        <dsp:cNvSpPr/>
      </dsp:nvSpPr>
      <dsp:spPr>
        <a:xfrm>
          <a:off x="0" y="2595168"/>
          <a:ext cx="1492696" cy="865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Implicit v. Explicit Reasoning</a:t>
          </a:r>
        </a:p>
      </dsp:txBody>
      <dsp:txXfrm>
        <a:off x="0" y="2595168"/>
        <a:ext cx="1492696" cy="865056"/>
      </dsp:txXfrm>
    </dsp:sp>
    <dsp:sp modelId="{B6BB8B91-E7D5-8D4D-B7C5-6B97346B8054}">
      <dsp:nvSpPr>
        <dsp:cNvPr id="0" name=""/>
        <dsp:cNvSpPr/>
      </dsp:nvSpPr>
      <dsp:spPr>
        <a:xfrm>
          <a:off x="1604649" y="2615274"/>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622300">
            <a:lnSpc>
              <a:spcPct val="90000"/>
            </a:lnSpc>
            <a:spcBef>
              <a:spcPct val="0"/>
            </a:spcBef>
            <a:spcAft>
              <a:spcPct val="20000"/>
            </a:spcAft>
            <a:buNone/>
          </a:pPr>
          <a:r>
            <a:rPr lang="en-US" sz="1600" kern="1200" dirty="0">
              <a:solidFill>
                <a:schemeClr val="bg1"/>
              </a:solidFill>
              <a:latin typeface="Calibri" panose="020F0502020204030204" pitchFamily="34" charset="0"/>
              <a:ea typeface="+mn-ea"/>
              <a:cs typeface="Calibri" panose="020F0502020204030204" pitchFamily="34" charset="0"/>
            </a:rPr>
            <a:t>Formulaic questions (Q2, Q4) vs implicit questions (Q1, Q3)</a:t>
          </a:r>
        </a:p>
      </dsp:txBody>
      <dsp:txXfrm>
        <a:off x="1604649" y="2615274"/>
        <a:ext cx="5858834" cy="402115"/>
      </dsp:txXfrm>
    </dsp:sp>
    <dsp:sp modelId="{C25FF8A7-858B-0041-8C57-578BE4BFBDCB}">
      <dsp:nvSpPr>
        <dsp:cNvPr id="0" name=""/>
        <dsp:cNvSpPr/>
      </dsp:nvSpPr>
      <dsp:spPr>
        <a:xfrm>
          <a:off x="1492696" y="3017390"/>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9D3BD-98EC-2B4F-B63E-875C8501FA09}">
      <dsp:nvSpPr>
        <dsp:cNvPr id="0" name=""/>
        <dsp:cNvSpPr/>
      </dsp:nvSpPr>
      <dsp:spPr>
        <a:xfrm>
          <a:off x="1604649" y="3037496"/>
          <a:ext cx="5858834" cy="40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622300">
            <a:lnSpc>
              <a:spcPct val="90000"/>
            </a:lnSpc>
            <a:spcBef>
              <a:spcPct val="0"/>
            </a:spcBef>
            <a:spcAft>
              <a:spcPct val="20000"/>
            </a:spcAft>
            <a:buNone/>
          </a:pPr>
          <a:r>
            <a:rPr lang="en-US" sz="1600" kern="1200" dirty="0">
              <a:solidFill>
                <a:schemeClr val="bg1"/>
              </a:solidFill>
              <a:latin typeface="Calibri" panose="020F0502020204030204" pitchFamily="34" charset="0"/>
              <a:ea typeface="+mn-ea"/>
              <a:cs typeface="Calibri" panose="020F0502020204030204" pitchFamily="34" charset="0"/>
            </a:rPr>
            <a:t>From pattern matching to legal reasoning with LLMs</a:t>
          </a:r>
        </a:p>
      </dsp:txBody>
      <dsp:txXfrm>
        <a:off x="1604649" y="3037496"/>
        <a:ext cx="5858834" cy="402115"/>
      </dsp:txXfrm>
    </dsp:sp>
    <dsp:sp modelId="{6A017FF8-5541-DB45-BF92-1A1DA47D6996}">
      <dsp:nvSpPr>
        <dsp:cNvPr id="0" name=""/>
        <dsp:cNvSpPr/>
      </dsp:nvSpPr>
      <dsp:spPr>
        <a:xfrm>
          <a:off x="1492696" y="3439612"/>
          <a:ext cx="5970787"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sz="1800" dirty="0">
                <a:effectLst/>
                <a:latin typeface="Times New Roman" panose="02020603050405020304" pitchFamily="18" charset="0"/>
                <a:ea typeface="Times New Roman" panose="02020603050405020304" pitchFamily="18" charset="0"/>
              </a:rPr>
              <a:t>Hello everyone, I would like to start by giving thanks to chairs for putting this venue and hope many more editions will come in future</a:t>
            </a: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A little about me, I am Mikail Demir, I am a 2</a:t>
            </a:r>
            <a:r>
              <a:rPr lang="en-US" sz="1800" baseline="30000" dirty="0">
                <a:effectLst/>
                <a:latin typeface="Times New Roman" panose="02020603050405020304" pitchFamily="18" charset="0"/>
                <a:ea typeface="Times New Roman" panose="02020603050405020304" pitchFamily="18" charset="0"/>
              </a:rPr>
              <a:t>nd</a:t>
            </a:r>
            <a:r>
              <a:rPr lang="en-US" sz="1800" dirty="0">
                <a:effectLst/>
                <a:latin typeface="Times New Roman" panose="02020603050405020304" pitchFamily="18" charset="0"/>
                <a:ea typeface="Times New Roman" panose="02020603050405020304" pitchFamily="18" charset="0"/>
              </a:rPr>
              <a:t> year PhD student at University at Albany SUNY, in Information Science program, before moving to the USA, I studied law and economics in Turkey, </a:t>
            </a: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I admitted to Istanbul Bar Association and practiced as a lawyer in Turkey for 2 years, and this is actually my first paper talk experience so it is very exciting for me and I have put this work with my advisor Abdullah Canbaz so without further ado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I want to start my presentation with motivation, why did we get into this effort</a:t>
            </a:r>
            <a:endParaRPr lang="en-TR"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B39D6F8-B075-FFBA-193B-01CD0C56187C}"/>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60F65759-5E5B-6BDF-C448-AAC991BD7C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629AAC89-DF21-F63B-65DE-9E74CBE96E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"So, as I just mentioned, we operationalized that complex legal workflow into an extractive NLP task. This table shows the </a:t>
            </a:r>
            <a:r>
              <a:rPr lang="en-US" sz="1800" b="1" dirty="0"/>
              <a:t>exact four questions</a:t>
            </a:r>
            <a:r>
              <a:rPr lang="en-US" sz="1800" dirty="0"/>
              <a:t> we designed to do this.</a:t>
            </a:r>
          </a:p>
          <a:p>
            <a:endParaRPr lang="en-US" sz="1800" dirty="0"/>
          </a:p>
          <a:p>
            <a:r>
              <a:rPr lang="en-US" sz="1800" dirty="0"/>
              <a:t>These questions are the core of our model's task. They are designed to mirror the four-step legal analysis from the flowchart.</a:t>
            </a:r>
          </a:p>
          <a:p>
            <a:endParaRPr lang="en-US" sz="1800" dirty="0"/>
          </a:p>
          <a:p>
            <a:r>
              <a:rPr lang="en-US" sz="1800" b="1" dirty="0"/>
              <a:t>For Q1, the 'Business Description,'</a:t>
            </a:r>
            <a:r>
              <a:rPr lang="en-US" sz="1800" dirty="0"/>
              <a:t> we're looking for the factual basis. What does this company actually </a:t>
            </a:r>
            <a:r>
              <a:rPr lang="en-US" sz="1800" i="1" dirty="0"/>
              <a:t>do</a:t>
            </a:r>
            <a:r>
              <a:rPr lang="en-US" sz="1800" dirty="0"/>
              <a:t>? The answer we expect is a </a:t>
            </a:r>
            <a:r>
              <a:rPr lang="en-US" sz="1800" b="1" dirty="0"/>
              <a:t>neutral, factual description</a:t>
            </a:r>
            <a:r>
              <a:rPr lang="en-US" sz="1800" dirty="0"/>
              <a:t> of its core business, like 'Company X is a software provider for the energy sector.' We're not looking for legal analysis here, just the facts.</a:t>
            </a:r>
          </a:p>
          <a:p>
            <a:endParaRPr lang="en-US" sz="1800" dirty="0"/>
          </a:p>
          <a:p>
            <a:r>
              <a:rPr lang="en-US" sz="1800" b="1" dirty="0"/>
              <a:t>For Q2, the 'Legal Classification,'</a:t>
            </a:r>
            <a:r>
              <a:rPr lang="en-US" sz="1800" dirty="0"/>
              <a:t> we're asking the model to find the specific sentence where the TCA </a:t>
            </a:r>
            <a:r>
              <a:rPr lang="en-US" sz="1800" i="1" dirty="0"/>
              <a:t>explicitly links</a:t>
            </a:r>
            <a:r>
              <a:rPr lang="en-US" sz="1800" dirty="0"/>
              <a:t> that business description to the legal rule. The answer we're looking for is the direct legal conclusion, something like, '...it is determined that the target's activities in software development fall under the definition of a technology undertaking.’ </a:t>
            </a:r>
          </a:p>
          <a:p>
            <a:endParaRPr lang="en-US" sz="1800" dirty="0"/>
          </a:p>
          <a:p>
            <a:r>
              <a:rPr lang="en-US" sz="1800" b="1" dirty="0"/>
              <a:t>Q3, 'Market Nexus,'</a:t>
            </a:r>
            <a:r>
              <a:rPr lang="en-US" sz="1800" dirty="0"/>
              <a:t> was our most challenging task. Here, we're looking for the sentence that establishes the company's connection to Turkey. The problem, as we'll see, is that the TCA is often </a:t>
            </a:r>
            <a:r>
              <a:rPr lang="en-US" sz="1800" i="1" dirty="0"/>
              <a:t>implicit</a:t>
            </a:r>
            <a:r>
              <a:rPr lang="en-US" sz="1800" dirty="0"/>
              <a:t> about this. So, the answer isn't always a clean 'Company X has an office in Turkey.' More often, the "correct" answer is a proxy, like a sentence discussing its </a:t>
            </a:r>
            <a:r>
              <a:rPr lang="en-US" sz="1800" b="1" dirty="0"/>
              <a:t>'turnover generated in Turkey'</a:t>
            </a:r>
            <a:r>
              <a:rPr lang="en-US" sz="1800" dirty="0"/>
              <a:t> or its 'local distributor.’ </a:t>
            </a:r>
          </a:p>
          <a:p>
            <a:endParaRPr lang="en-US" sz="1800" dirty="0"/>
          </a:p>
          <a:p>
            <a:r>
              <a:rPr lang="en-US" sz="1800" b="1" dirty="0"/>
              <a:t>Finally, Q4, 'Threshold Application,'</a:t>
            </a:r>
            <a:r>
              <a:rPr lang="en-US" sz="1800" dirty="0"/>
              <a:t> is the final legal outcome. This is the 'so what' of the analysis. We're extracting the single sentence where the TCA applies the rule and states whether the </a:t>
            </a:r>
            <a:r>
              <a:rPr lang="en-US" sz="1800" b="1" dirty="0"/>
              <a:t>standard turnover thresholds are waived or not</a:t>
            </a:r>
            <a:r>
              <a:rPr lang="en-US" sz="1800" dirty="0"/>
              <a:t>.</a:t>
            </a:r>
          </a:p>
          <a:p>
            <a:endParaRPr lang="en-US" sz="1800" dirty="0"/>
          </a:p>
          <a:p>
            <a:r>
              <a:rPr lang="en-US" sz="1800" dirty="0"/>
              <a:t>As you can see, these four questions create a one-to-one mapping from the legal workflow to a concrete, SQUAD-style dataset. This allows us to train the model to "think" like a legal analyst, extracting the four key components of the argument</a:t>
            </a:r>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4973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92B9A4E8-00DF-3AFF-4C5E-3E20E57DF9BA}"/>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2D9279E6-592A-A579-1A0C-4E94D8E8C9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CF60CA2D-F5DD-867F-9216-66DD73494F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100" b="0" i="0" u="none" strike="noStrike" cap="none" dirty="0">
              <a:solidFill>
                <a:srgbClr val="000000"/>
              </a:solidFill>
              <a:effectLst/>
              <a:latin typeface="Arial"/>
              <a:ea typeface="Arial"/>
              <a:cs typeface="Arial"/>
              <a:sym typeface="Arial"/>
            </a:endParaRPr>
          </a:p>
          <a:p>
            <a:r>
              <a:rPr lang="en-US" sz="1800" dirty="0"/>
              <a:t>So, this is how we built our dataset. It was a three-step process designed to create a small, dense, and highly relevant corpus. We basically scraped the authority’s official website and filtered out technology exception decisions using keywords, I could happily discuss this step in the QA if anyone is curious</a:t>
            </a:r>
          </a:p>
          <a:p>
            <a:endParaRPr lang="en-US" sz="1800" dirty="0"/>
          </a:p>
          <a:p>
            <a:r>
              <a:rPr lang="en-US" sz="1800" dirty="0"/>
              <a:t>"First, </a:t>
            </a:r>
            <a:r>
              <a:rPr lang="en-US" sz="1800" b="1" dirty="0"/>
              <a:t>Data Collection</a:t>
            </a:r>
            <a:r>
              <a:rPr lang="en-US" sz="1800" dirty="0"/>
              <a:t>. We started by programmatically scraping all publicly available merger and acquisition decisions from the Turkish Competition Authority's website. This gave us a large, raw corpus of </a:t>
            </a:r>
            <a:r>
              <a:rPr lang="en-US" sz="1800" b="1" dirty="0"/>
              <a:t>4,552 unique decisions</a:t>
            </a:r>
            <a:r>
              <a:rPr lang="en-US" sz="1800" dirty="0"/>
              <a:t>.</a:t>
            </a:r>
          </a:p>
          <a:p>
            <a:endParaRPr lang="en-US" sz="1800" b="1" dirty="0"/>
          </a:p>
          <a:p>
            <a:endParaRPr lang="en-US" sz="1800" b="1" dirty="0"/>
          </a:p>
          <a:p>
            <a:r>
              <a:rPr lang="en-US" sz="1800" dirty="0"/>
              <a:t>"Second, </a:t>
            </a:r>
            <a:r>
              <a:rPr lang="en-US" sz="1800" b="1" dirty="0"/>
              <a:t>Keyword Filtering</a:t>
            </a:r>
            <a:r>
              <a:rPr lang="en-US" sz="1800" dirty="0"/>
              <a:t>. This large corpus contains all sorts of decisions, but we were only interested in our specific legal problem. So, we filtered this entire collection to find </a:t>
            </a:r>
            <a:r>
              <a:rPr lang="en-US" sz="1800" i="1" dirty="0"/>
              <a:t>only</a:t>
            </a:r>
            <a:r>
              <a:rPr lang="en-US" sz="1800" dirty="0"/>
              <a:t> the documents that contained the exact legal term '</a:t>
            </a:r>
            <a:r>
              <a:rPr lang="en-US" sz="1800" dirty="0" err="1"/>
              <a:t>teknoloji</a:t>
            </a:r>
            <a:r>
              <a:rPr lang="en-US" sz="1800" dirty="0"/>
              <a:t> </a:t>
            </a:r>
            <a:r>
              <a:rPr lang="en-US" sz="1800" dirty="0" err="1"/>
              <a:t>teşebbüsü</a:t>
            </a:r>
            <a:r>
              <a:rPr lang="en-US" sz="1800" dirty="0"/>
              <a:t>,' which means 'technology undertaking'. This yielded </a:t>
            </a:r>
            <a:r>
              <a:rPr lang="en-US" sz="1800" b="1" dirty="0"/>
              <a:t>152 relevant decisions</a:t>
            </a:r>
            <a:r>
              <a:rPr lang="en-US" sz="1800" dirty="0"/>
              <a:t>.</a:t>
            </a:r>
          </a:p>
          <a:p>
            <a:endParaRPr lang="en-US" sz="1800" dirty="0"/>
          </a:p>
          <a:p>
            <a:endParaRPr lang="en-US" sz="1800" dirty="0"/>
          </a:p>
          <a:p>
            <a:r>
              <a:rPr lang="en-US" sz="1800" dirty="0"/>
              <a:t>"Third, </a:t>
            </a:r>
            <a:r>
              <a:rPr lang="en-US" sz="1800" b="1" dirty="0"/>
              <a:t>Content Extraction</a:t>
            </a:r>
            <a:r>
              <a:rPr lang="en-US" sz="1800" dirty="0"/>
              <a:t>. This is a critical step, which, as you'll see, relates directly to our third research question on context length. A single legal decision is full of procedural details and boilerplate text, so we first had to isolate the core reasoning.</a:t>
            </a:r>
            <a:br>
              <a:rPr lang="en-US" sz="1800" dirty="0"/>
            </a:br>
            <a:endParaRPr lang="en-US" sz="1800" dirty="0"/>
          </a:p>
          <a:p>
            <a:r>
              <a:rPr lang="en-US" sz="1800" dirty="0"/>
              <a:t>"TCA decisions follow a semi-standard structure, so we used a regular expression to automatically extract </a:t>
            </a:r>
            <a:r>
              <a:rPr lang="en-US" sz="1800" i="1" dirty="0"/>
              <a:t>only</a:t>
            </a:r>
            <a:r>
              <a:rPr lang="en-US" sz="1800" dirty="0"/>
              <a:t> the core analytical section, which is known as the 'İNCELEME VE DEĞERLENDİRME' or </a:t>
            </a:r>
            <a:r>
              <a:rPr lang="en-US" sz="1800" b="1" dirty="0"/>
              <a:t>'Examination and Evaluation'</a:t>
            </a:r>
            <a:r>
              <a:rPr lang="en-US" sz="1800" dirty="0"/>
              <a:t> section . </a:t>
            </a:r>
            <a:br>
              <a:rPr lang="en-US" sz="1800" dirty="0"/>
            </a:br>
            <a:r>
              <a:rPr lang="en-US" sz="1800" dirty="0"/>
              <a:t>This gave us our final 152 focused 'context' documents.</a:t>
            </a:r>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972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61DD13E6-673C-CE1E-EA2B-404499BBB4FE}"/>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6C428E95-A0F2-CBB1-1F81-AB40B88E9B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C66B1785-E9B0-17DF-1542-4E7ED1CE45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"As you can see, our </a:t>
            </a:r>
            <a:r>
              <a:rPr lang="en-US" b="1" dirty="0"/>
              <a:t>152 decisions</a:t>
            </a:r>
            <a:r>
              <a:rPr lang="en-US" dirty="0"/>
              <a:t> (or 'Contexts') yielded a total of </a:t>
            </a:r>
            <a:r>
              <a:rPr lang="en-US" b="1" dirty="0"/>
              <a:t>581 Question-Answer pairs</a:t>
            </a:r>
            <a:r>
              <a:rPr lang="en-US" dirty="0"/>
              <a:t>. </a:t>
            </a:r>
          </a:p>
          <a:p>
            <a:endParaRPr lang="en-US" dirty="0"/>
          </a:p>
          <a:p>
            <a:r>
              <a:rPr lang="en-US" dirty="0"/>
              <a:t>You'll immediately notice that the numbers are not equal. We have an answer for Q1 (Business Description) and Q2 (Legal Classification) in nearly every single document.</a:t>
            </a:r>
          </a:p>
          <a:p>
            <a:endParaRPr lang="en-US" dirty="0"/>
          </a:p>
          <a:p>
            <a:r>
              <a:rPr lang="en-US" dirty="0"/>
              <a:t>"But Q3 (Market Nexus) and Q4 (Threshold Application) are less frequent, with only 136 and 142 examples, respectively.</a:t>
            </a:r>
          </a:p>
          <a:p>
            <a:endParaRPr lang="en-US" dirty="0"/>
          </a:p>
          <a:p>
            <a:r>
              <a:rPr lang="en-US" dirty="0"/>
              <a:t>"This is </a:t>
            </a:r>
            <a:r>
              <a:rPr lang="en-US" b="1" dirty="0"/>
              <a:t>not</a:t>
            </a:r>
            <a:r>
              <a:rPr lang="en-US" dirty="0"/>
              <a:t> a data collection error; this is a </a:t>
            </a:r>
            <a:r>
              <a:rPr lang="en-US" b="1" dirty="0"/>
              <a:t>key finding of our paper</a:t>
            </a:r>
            <a:r>
              <a:rPr lang="en-US" dirty="0"/>
              <a:t>. It's an expected outcome, as we state, because the TCA's reasoning and explicit statements can vary.</a:t>
            </a:r>
            <a:br>
              <a:rPr lang="en-US" dirty="0"/>
            </a:br>
            <a:endParaRPr lang="en-US" dirty="0"/>
          </a:p>
          <a:p>
            <a:r>
              <a:rPr lang="en-US" dirty="0"/>
              <a:t>"Finally, you can see the </a:t>
            </a:r>
            <a:r>
              <a:rPr lang="en-US" b="1" dirty="0"/>
              <a:t>Answer Span Statistics</a:t>
            </a:r>
            <a:r>
              <a:rPr lang="en-US" dirty="0"/>
              <a:t>. We were annotating full sentences, so the average length is about 48 tokens, with a wide range from 8 to 160 tokens."</a:t>
            </a:r>
          </a:p>
        </p:txBody>
      </p:sp>
    </p:spTree>
    <p:extLst>
      <p:ext uri="{BB962C8B-B14F-4D97-AF65-F5344CB8AC3E}">
        <p14:creationId xmlns:p14="http://schemas.microsoft.com/office/powerpoint/2010/main" val="44320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AE34037D-4165-7B0C-A267-F60248D1E0CC}"/>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E6A068FE-0BDE-650F-9FE3-1F8F9E28DA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24380294-3DD6-0BC8-647B-100756F9F7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"For our </a:t>
            </a:r>
            <a:r>
              <a:rPr lang="en-US" sz="1800" b="1" dirty="0"/>
              <a:t>Base Model</a:t>
            </a:r>
            <a:r>
              <a:rPr lang="en-US" sz="1800" dirty="0"/>
              <a:t>, we selected the </a:t>
            </a:r>
            <a:r>
              <a:rPr lang="en-US" sz="1100" b="0" i="0" u="none" strike="noStrike" cap="none" dirty="0" err="1">
                <a:solidFill>
                  <a:srgbClr val="000000"/>
                </a:solidFill>
                <a:latin typeface="Arial"/>
                <a:ea typeface="Arial"/>
                <a:cs typeface="Arial"/>
                <a:sym typeface="Arial"/>
              </a:rPr>
              <a:t>dbmdz</a:t>
            </a:r>
            <a:r>
              <a:rPr lang="en-US" sz="1100" b="0" i="0" u="none" strike="noStrike" cap="none" dirty="0">
                <a:solidFill>
                  <a:srgbClr val="000000"/>
                </a:solidFill>
                <a:latin typeface="Arial"/>
                <a:ea typeface="Arial"/>
                <a:cs typeface="Arial"/>
                <a:sym typeface="Arial"/>
              </a:rPr>
              <a:t>/</a:t>
            </a:r>
            <a:r>
              <a:rPr lang="en-US" sz="1100" b="0" i="0" u="none" strike="noStrike" cap="none" dirty="0" err="1">
                <a:solidFill>
                  <a:srgbClr val="000000"/>
                </a:solidFill>
                <a:latin typeface="Arial"/>
                <a:ea typeface="Arial"/>
                <a:cs typeface="Arial"/>
                <a:sym typeface="Arial"/>
              </a:rPr>
              <a:t>bert</a:t>
            </a:r>
            <a:r>
              <a:rPr lang="en-US" sz="1100" b="0" i="0" u="none" strike="noStrike" cap="none" dirty="0">
                <a:solidFill>
                  <a:srgbClr val="000000"/>
                </a:solidFill>
                <a:latin typeface="Arial"/>
                <a:ea typeface="Arial"/>
                <a:cs typeface="Arial"/>
                <a:sym typeface="Arial"/>
              </a:rPr>
              <a:t>-base-</a:t>
            </a:r>
            <a:r>
              <a:rPr lang="en-US" sz="1100" b="0" i="0" u="none" strike="noStrike" cap="none" dirty="0" err="1">
                <a:solidFill>
                  <a:srgbClr val="000000"/>
                </a:solidFill>
                <a:latin typeface="Arial"/>
                <a:ea typeface="Arial"/>
                <a:cs typeface="Arial"/>
                <a:sym typeface="Arial"/>
              </a:rPr>
              <a:t>turkish</a:t>
            </a:r>
            <a:r>
              <a:rPr lang="en-US" sz="1100" b="0" i="0" u="none" strike="noStrike" cap="none" dirty="0">
                <a:solidFill>
                  <a:srgbClr val="000000"/>
                </a:solidFill>
                <a:latin typeface="Arial"/>
                <a:ea typeface="Arial"/>
                <a:cs typeface="Arial"/>
                <a:sym typeface="Arial"/>
              </a:rPr>
              <a:t>-cased</a:t>
            </a:r>
            <a:r>
              <a:rPr lang="en-US" sz="1800" dirty="0"/>
              <a:t> model. This was a deliberate choice: it's a BERT-base architecture specifically pre-trained on a large, cased corpus of Turkish text, and it has demonstrated strong performance on other downstream Turkish NLP tasks.</a:t>
            </a:r>
          </a:p>
          <a:p>
            <a:endParaRPr lang="en-US" sz="1800" dirty="0"/>
          </a:p>
          <a:p>
            <a:r>
              <a:rPr lang="en-US" sz="1800" dirty="0"/>
              <a:t>We converted our entire 581 QA-pair dataset into the </a:t>
            </a:r>
            <a:r>
              <a:rPr lang="en-US" sz="1800" b="1" dirty="0" err="1"/>
              <a:t>SQuAD</a:t>
            </a:r>
            <a:r>
              <a:rPr lang="en-US" sz="1800" b="1" dirty="0"/>
              <a:t> format</a:t>
            </a:r>
            <a:r>
              <a:rPr lang="en-US" sz="1800" dirty="0"/>
              <a:t> .</a:t>
            </a:r>
          </a:p>
          <a:p>
            <a:pPr lvl="1"/>
            <a:r>
              <a:rPr lang="en-US" sz="1800" dirty="0"/>
              <a:t>"This means the model is </a:t>
            </a:r>
            <a:r>
              <a:rPr lang="en-US" sz="1800" i="1" dirty="0"/>
              <a:t>not</a:t>
            </a:r>
            <a:r>
              <a:rPr lang="en-US" sz="1800" dirty="0"/>
              <a:t> generating text; it is a classification task. It's trained to predict two things: the </a:t>
            </a:r>
            <a:r>
              <a:rPr lang="en-US" sz="1800" b="1" dirty="0"/>
              <a:t>start and end token indices</a:t>
            </a:r>
            <a:r>
              <a:rPr lang="en-US" sz="1800" dirty="0"/>
              <a:t> of the answer span within the given context.</a:t>
            </a:r>
          </a:p>
          <a:p>
            <a:r>
              <a:rPr lang="en-US" sz="1800" dirty="0"/>
              <a:t>All of this was implemented using the standard </a:t>
            </a:r>
            <a:r>
              <a:rPr lang="en-US" sz="1800" b="1" dirty="0" err="1"/>
              <a:t>HuggingFace</a:t>
            </a:r>
            <a:r>
              <a:rPr lang="en-US" sz="1800" b="1" dirty="0"/>
              <a:t> transformers and datasets libraries</a:t>
            </a:r>
            <a:r>
              <a:rPr lang="en-US" sz="1800" dirty="0"/>
              <a:t>, which allows for easy replication.</a:t>
            </a:r>
          </a:p>
          <a:p>
            <a:br>
              <a:rPr lang="en-US" sz="1800" dirty="0"/>
            </a:br>
            <a:endParaRPr lang="en-US" sz="1800" dirty="0"/>
          </a:p>
          <a:p>
            <a:r>
              <a:rPr lang="en-US" sz="1800" dirty="0"/>
              <a:t>"Second, our </a:t>
            </a:r>
            <a:r>
              <a:rPr lang="en-US" sz="1800" b="1" dirty="0"/>
              <a:t>Fine-Tuning and Validation</a:t>
            </a:r>
            <a:r>
              <a:rPr lang="en-US" sz="1800" dirty="0"/>
              <a:t> strategy.</a:t>
            </a:r>
          </a:p>
          <a:p>
            <a:endParaRPr lang="en-US" sz="1800" dirty="0"/>
          </a:p>
          <a:p>
            <a:r>
              <a:rPr lang="en-US" sz="1800" dirty="0"/>
              <a:t>"The </a:t>
            </a:r>
            <a:r>
              <a:rPr lang="en-US" sz="1800" b="1" dirty="0"/>
              <a:t>Hyperparameters</a:t>
            </a:r>
            <a:r>
              <a:rPr lang="en-US" sz="1800" dirty="0"/>
              <a:t> you see here were selected after a systematic hyperparameter search. The final configuration gave us the most consistent performance </a:t>
            </a:r>
            <a:br>
              <a:rPr lang="en-US" sz="1800" dirty="0"/>
            </a:br>
            <a:br>
              <a:rPr lang="en-US" sz="1800" dirty="0"/>
            </a:br>
            <a:r>
              <a:rPr lang="en-US" sz="1800" dirty="0"/>
              <a:t>"We used a </a:t>
            </a:r>
            <a:r>
              <a:rPr lang="en-US" sz="1800" b="1" dirty="0"/>
              <a:t>5-Fold Cross-Validation</a:t>
            </a:r>
            <a:r>
              <a:rPr lang="en-US" sz="1800" dirty="0"/>
              <a:t> strategy. This mitigates the risk of an unrepresentative test set.</a:t>
            </a:r>
            <a:br>
              <a:rPr lang="en-US" sz="1800" dirty="0"/>
            </a:br>
            <a:endParaRPr lang="en-US" sz="1800" dirty="0"/>
          </a:p>
          <a:p>
            <a:r>
              <a:rPr lang="en-US" sz="1800" b="1" dirty="0"/>
              <a:t>(Point to: 'Ablation Study: Context Impact’)</a:t>
            </a:r>
            <a:br>
              <a:rPr lang="en-US" sz="1800" b="1" dirty="0"/>
            </a:br>
            <a:endParaRPr lang="en-US" sz="1800" dirty="0"/>
          </a:p>
          <a:p>
            <a:r>
              <a:rPr lang="en-US" sz="1800" dirty="0"/>
              <a:t>"Finally, our </a:t>
            </a:r>
            <a:r>
              <a:rPr lang="en-US" sz="1800" b="1" dirty="0"/>
              <a:t>Ablation Study</a:t>
            </a:r>
            <a:r>
              <a:rPr lang="en-US" sz="1800" dirty="0"/>
              <a:t>. This was designed to directly answer our third research question: What is the role of context length? </a:t>
            </a:r>
          </a:p>
          <a:p>
            <a:endParaRPr lang="en-US" sz="1800" dirty="0"/>
          </a:p>
          <a:p>
            <a:r>
              <a:rPr lang="en-US" sz="1800" dirty="0"/>
              <a:t>"The </a:t>
            </a:r>
            <a:r>
              <a:rPr lang="en-US" sz="1800" b="1" dirty="0"/>
              <a:t>Objective</a:t>
            </a:r>
            <a:r>
              <a:rPr lang="en-US" sz="1800" dirty="0"/>
              <a:t> was to empirically quantify the performance bottleneck caused by the high </a:t>
            </a:r>
            <a:r>
              <a:rPr lang="en-US" sz="1800" b="1" dirty="0"/>
              <a:t>signal-to-noise ratio</a:t>
            </a:r>
            <a:r>
              <a:rPr lang="en-US" sz="1800" dirty="0"/>
              <a:t> that we know is present in legal texts.</a:t>
            </a:r>
          </a:p>
          <a:p>
            <a:endParaRPr lang="en-US" sz="1800" dirty="0"/>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591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FDADB141-265E-1A63-61CC-2DE3F94E2B80}"/>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3DFE6D82-8F39-8730-6BB8-64D45B6B55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7B9D1271-5890-0548-B651-24F328C46B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a:t>"To do this, we created a second, parallel dataset called the </a:t>
            </a:r>
            <a:r>
              <a:rPr lang="en-US" sz="1100" b="1" dirty="0"/>
              <a:t>'Truncated-Span Context'</a:t>
            </a:r>
            <a:r>
              <a:rPr lang="en-US" sz="1100" dirty="0"/>
              <a:t> dataset.</a:t>
            </a:r>
            <a:br>
              <a:rPr lang="en-US" sz="1100" dirty="0"/>
            </a:br>
            <a:endParaRPr lang="en-US" sz="1100" dirty="0"/>
          </a:p>
          <a:p>
            <a:r>
              <a:rPr lang="en-US" sz="1100" dirty="0"/>
              <a:t>"The </a:t>
            </a:r>
            <a:r>
              <a:rPr lang="en-US" sz="1100" b="1" dirty="0"/>
              <a:t>Method</a:t>
            </a:r>
            <a:r>
              <a:rPr lang="en-US" sz="1100" dirty="0"/>
              <a:t> was a heuristic: For each document, we programmatically created a </a:t>
            </a:r>
            <a:r>
              <a:rPr lang="en-US" sz="1100" i="1" dirty="0"/>
              <a:t>minimal</a:t>
            </a:r>
            <a:r>
              <a:rPr lang="en-US" sz="1100" dirty="0"/>
              <a:t> text window. We defined this as the substring starting at the character index of the </a:t>
            </a:r>
            <a:r>
              <a:rPr lang="en-US" sz="1100" b="1" dirty="0"/>
              <a:t>earliest answer</a:t>
            </a:r>
            <a:r>
              <a:rPr lang="en-US" sz="1100" dirty="0"/>
              <a:t> and ending at the character index of the </a:t>
            </a:r>
            <a:r>
              <a:rPr lang="en-US" sz="1100" b="1" dirty="0"/>
              <a:t>latest answer</a:t>
            </a:r>
            <a:r>
              <a:rPr lang="en-US" sz="1100" dirty="0"/>
              <a:t> for that document. This effectively created a 'perfect,' dense context with no extraneous text.</a:t>
            </a:r>
            <a:br>
              <a:rPr lang="en-US" sz="1100" dirty="0"/>
            </a:br>
            <a:endParaRPr lang="en-US" sz="1100" dirty="0"/>
          </a:p>
          <a:p>
            <a:r>
              <a:rPr lang="en-US" sz="1100" dirty="0"/>
              <a:t>"I want to be clear, as we state in the paper, this is </a:t>
            </a:r>
            <a:r>
              <a:rPr lang="en-US" sz="1100" b="1" dirty="0"/>
              <a:t>not a practical pre-processing technique</a:t>
            </a:r>
            <a:r>
              <a:rPr lang="en-US" sz="1100" dirty="0"/>
              <a:t>; it's a true ablation that relies on knowing the answers' locations in advance. Its purpose is to </a:t>
            </a:r>
            <a:r>
              <a:rPr lang="en-US" sz="1100" b="1" dirty="0"/>
              <a:t>isolate the impact of that extraneous text</a:t>
            </a:r>
            <a:r>
              <a:rPr lang="en-US" sz="1100" dirty="0"/>
              <a:t> and give us a benchmark for how much performance is being lost to noise ."</a:t>
            </a:r>
          </a:p>
        </p:txBody>
      </p:sp>
    </p:spTree>
    <p:extLst>
      <p:ext uri="{BB962C8B-B14F-4D97-AF65-F5344CB8AC3E}">
        <p14:creationId xmlns:p14="http://schemas.microsoft.com/office/powerpoint/2010/main" val="354141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3017CD4-CEC8-4E61-8784-7CCED4863A21}"/>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9356487B-B3A7-88BC-6F34-FB835B13D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AE19DA1B-D814-D62A-227F-3CA3A3CFFE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"Alright, let's dive into the performance of our model. We evaluated it using 5-fold cross-validation, and the results reveal a fascinating split in performance that tells us a lot about the legal text itself.”</a:t>
            </a:r>
          </a:p>
          <a:p>
            <a:br>
              <a:rPr lang="en-US" sz="1800" dirty="0"/>
            </a:br>
            <a:r>
              <a:rPr lang="en-US" sz="1100" b="1" i="0" u="none" strike="noStrike" cap="none" dirty="0">
                <a:solidFill>
                  <a:srgbClr val="000000"/>
                </a:solidFill>
                <a:effectLst/>
                <a:latin typeface="Arial"/>
                <a:ea typeface="Arial"/>
                <a:cs typeface="Arial"/>
                <a:sym typeface="Arial"/>
              </a:rPr>
              <a:t>1. Overall Performance: A Strong Baseline</a:t>
            </a:r>
          </a:p>
          <a:p>
            <a:pPr lvl="1"/>
            <a:r>
              <a:rPr lang="en-US" sz="1100" b="0" i="0" u="none" strike="noStrike" cap="none" dirty="0">
                <a:solidFill>
                  <a:srgbClr val="000000"/>
                </a:solidFill>
                <a:effectLst/>
                <a:latin typeface="Arial"/>
                <a:ea typeface="Arial"/>
                <a:cs typeface="Arial"/>
                <a:sym typeface="Arial"/>
              </a:rPr>
              <a:t>Our primary model achieved overall </a:t>
            </a:r>
            <a:r>
              <a:rPr lang="en-US" sz="1100" b="1" i="0" u="none" strike="noStrike" cap="none" dirty="0">
                <a:solidFill>
                  <a:srgbClr val="000000"/>
                </a:solidFill>
                <a:effectLst/>
                <a:latin typeface="Arial"/>
                <a:ea typeface="Arial"/>
                <a:cs typeface="Arial"/>
                <a:sym typeface="Arial"/>
              </a:rPr>
              <a:t>F1-score of 71.10%</a:t>
            </a:r>
            <a:r>
              <a:rPr lang="en-US" sz="1100" b="0" i="0" u="none" strike="noStrike" cap="none" dirty="0">
                <a:solidFill>
                  <a:srgbClr val="000000"/>
                </a:solidFill>
                <a:effectLst/>
                <a:latin typeface="Arial"/>
                <a:ea typeface="Arial"/>
                <a:cs typeface="Arial"/>
                <a:sym typeface="Arial"/>
              </a:rPr>
              <a:t> and 58 percent EM score We believe this is an acceptable baseline at this point. </a:t>
            </a:r>
          </a:p>
          <a:p>
            <a:pPr lvl="1"/>
            <a:endParaRPr lang="en-US" sz="1800" dirty="0"/>
          </a:p>
          <a:p>
            <a:r>
              <a:rPr lang="en-US" sz="1100" b="1" i="0" u="none" strike="noStrike" cap="none" dirty="0">
                <a:solidFill>
                  <a:srgbClr val="000000"/>
                </a:solidFill>
                <a:effectLst/>
                <a:latin typeface="Arial"/>
                <a:ea typeface="Arial"/>
                <a:cs typeface="Arial"/>
                <a:sym typeface="Arial"/>
              </a:rPr>
              <a:t>2. Per-Question Analysis: The Performance Divide</a:t>
            </a:r>
          </a:p>
          <a:p>
            <a:pPr lvl="1"/>
            <a:r>
              <a:rPr lang="en-US" sz="1100" b="0" i="0" u="none" strike="noStrike" cap="none" dirty="0">
                <a:solidFill>
                  <a:srgbClr val="000000"/>
                </a:solidFill>
                <a:effectLst/>
                <a:latin typeface="Arial"/>
                <a:ea typeface="Arial"/>
                <a:cs typeface="Arial"/>
                <a:sym typeface="Arial"/>
              </a:rPr>
              <a:t>"But when we break this down by question type, a clear pattern emerges. The model's performance is directly correlated with the </a:t>
            </a:r>
            <a:r>
              <a:rPr lang="en-US" sz="1100" b="0" i="1" u="none" strike="noStrike" cap="none" dirty="0">
                <a:solidFill>
                  <a:srgbClr val="000000"/>
                </a:solidFill>
                <a:effectLst/>
                <a:latin typeface="Arial"/>
                <a:ea typeface="Arial"/>
                <a:cs typeface="Arial"/>
                <a:sym typeface="Arial"/>
              </a:rPr>
              <a:t>explicitness</a:t>
            </a:r>
            <a:r>
              <a:rPr lang="en-US" sz="1100" b="0" i="0" u="none" strike="noStrike" cap="none" dirty="0">
                <a:solidFill>
                  <a:srgbClr val="000000"/>
                </a:solidFill>
                <a:effectLst/>
                <a:latin typeface="Arial"/>
                <a:ea typeface="Arial"/>
                <a:cs typeface="Arial"/>
                <a:sym typeface="Arial"/>
              </a:rPr>
              <a:t> of the legal language it's trying to find."</a:t>
            </a:r>
          </a:p>
          <a:p>
            <a:pPr lvl="1"/>
            <a:endParaRPr lang="en-US" sz="1100" b="1"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High Performance on Formulaic Statements (Q2 &amp; Q4)</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model excelled on tasks requiring the extraction of clear, standardized legal conclusions.</a:t>
            </a:r>
          </a:p>
          <a:p>
            <a:pPr lvl="1"/>
            <a:r>
              <a:rPr lang="en-US" sz="1100" b="1" i="0" u="none" strike="noStrike" cap="none" dirty="0">
                <a:solidFill>
                  <a:srgbClr val="000000"/>
                </a:solidFill>
                <a:effectLst/>
                <a:latin typeface="Arial"/>
                <a:ea typeface="Arial"/>
                <a:cs typeface="Arial"/>
                <a:sym typeface="Arial"/>
              </a:rPr>
              <a:t>Q2 (Legal Classification)</a:t>
            </a:r>
            <a:r>
              <a:rPr lang="en-US" sz="1100" b="0" i="0" u="none" strike="noStrike" cap="none" dirty="0">
                <a:solidFill>
                  <a:srgbClr val="000000"/>
                </a:solidFill>
                <a:effectLst/>
                <a:latin typeface="Arial"/>
                <a:ea typeface="Arial"/>
                <a:cs typeface="Arial"/>
                <a:sym typeface="Arial"/>
              </a:rPr>
              <a:t> and </a:t>
            </a:r>
            <a:r>
              <a:rPr lang="en-US" sz="1100" b="1" i="0" u="none" strike="noStrike" cap="none" dirty="0">
                <a:solidFill>
                  <a:srgbClr val="000000"/>
                </a:solidFill>
                <a:effectLst/>
                <a:latin typeface="Arial"/>
                <a:ea typeface="Arial"/>
                <a:cs typeface="Arial"/>
                <a:sym typeface="Arial"/>
              </a:rPr>
              <a:t>Q4 (Threshold Application)</a:t>
            </a:r>
            <a:r>
              <a:rPr lang="en-US" sz="1100" b="0" i="0" u="none" strike="noStrike" cap="none" dirty="0">
                <a:solidFill>
                  <a:srgbClr val="000000"/>
                </a:solidFill>
                <a:effectLst/>
                <a:latin typeface="Arial"/>
                <a:ea typeface="Arial"/>
                <a:cs typeface="Arial"/>
                <a:sym typeface="Arial"/>
              </a:rPr>
              <a:t> achieved very high F1-scores of approximately </a:t>
            </a:r>
            <a:r>
              <a:rPr lang="en-US" sz="1100" b="1" i="0" u="none" strike="noStrike" cap="none" dirty="0">
                <a:solidFill>
                  <a:srgbClr val="000000"/>
                </a:solidFill>
                <a:effectLst/>
                <a:latin typeface="Arial"/>
                <a:ea typeface="Arial"/>
                <a:cs typeface="Arial"/>
                <a:sym typeface="Arial"/>
              </a:rPr>
              <a:t>89%</a:t>
            </a:r>
            <a:r>
              <a:rPr lang="en-US" sz="1100" b="0" i="0" u="none" strike="noStrike" cap="none" dirty="0">
                <a:solidFill>
                  <a:srgbClr val="000000"/>
                </a:solidFill>
                <a:effectLst/>
                <a:latin typeface="Arial"/>
                <a:ea typeface="Arial"/>
                <a:cs typeface="Arial"/>
                <a:sym typeface="Arial"/>
              </a:rPr>
              <a:t> because these parts of the legal argument are often written in formulaic, explicit language, making them easy for the model to identify.</a:t>
            </a:r>
          </a:p>
          <a:p>
            <a:endParaRPr lang="en-US" sz="1100" b="1"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Low Performance on Substantive Reasoning (Q1 &amp; Q3)</a:t>
            </a:r>
            <a:r>
              <a:rPr lang="en-US" sz="1100" b="0" i="0" u="none" strike="noStrike" cap="none" dirty="0">
                <a:solidFill>
                  <a:srgbClr val="000000"/>
                </a:solidFill>
                <a:effectLst/>
                <a:latin typeface="Arial"/>
                <a:ea typeface="Arial"/>
                <a:cs typeface="Arial"/>
                <a:sym typeface="Arial"/>
              </a:rPr>
              <a:t>: Conversely, the model struggled significantly with tasks that required understanding nuanced, implicit reasoning. </a:t>
            </a:r>
            <a:r>
              <a:rPr lang="en-US" sz="1100" b="1" i="0" u="none" strike="noStrike" cap="none" dirty="0">
                <a:solidFill>
                  <a:srgbClr val="000000"/>
                </a:solidFill>
                <a:effectLst/>
                <a:latin typeface="Arial"/>
                <a:ea typeface="Arial"/>
                <a:cs typeface="Arial"/>
                <a:sym typeface="Arial"/>
              </a:rPr>
              <a:t>Q1 (Business Description)</a:t>
            </a:r>
            <a:r>
              <a:rPr lang="en-US" sz="1100" b="0" i="0" u="none" strike="noStrike" cap="none" dirty="0">
                <a:solidFill>
                  <a:srgbClr val="000000"/>
                </a:solidFill>
                <a:effectLst/>
                <a:latin typeface="Arial"/>
                <a:ea typeface="Arial"/>
                <a:cs typeface="Arial"/>
                <a:sym typeface="Arial"/>
              </a:rPr>
              <a:t> was more modest at </a:t>
            </a:r>
            <a:r>
              <a:rPr lang="en-US" sz="1100" b="1" i="0" u="none" strike="noStrike" cap="none" dirty="0">
                <a:solidFill>
                  <a:srgbClr val="000000"/>
                </a:solidFill>
                <a:effectLst/>
                <a:latin typeface="Arial"/>
                <a:ea typeface="Arial"/>
                <a:cs typeface="Arial"/>
                <a:sym typeface="Arial"/>
              </a:rPr>
              <a:t>~64% F1</a:t>
            </a:r>
            <a:r>
              <a:rPr lang="en-US" sz="1100" b="0"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Q3 (Market Nexus)</a:t>
            </a:r>
            <a:r>
              <a:rPr lang="en-US" sz="1100" b="0" i="0" u="none" strike="noStrike" cap="none" dirty="0">
                <a:solidFill>
                  <a:srgbClr val="000000"/>
                </a:solidFill>
                <a:effectLst/>
                <a:latin typeface="Arial"/>
                <a:ea typeface="Arial"/>
                <a:cs typeface="Arial"/>
                <a:sym typeface="Arial"/>
              </a:rPr>
              <a:t> was the most challenging task by far, with a very low </a:t>
            </a:r>
            <a:r>
              <a:rPr lang="en-US" sz="1100" b="1" i="0" u="none" strike="noStrike" cap="none" dirty="0">
                <a:solidFill>
                  <a:srgbClr val="000000"/>
                </a:solidFill>
                <a:effectLst/>
                <a:latin typeface="Arial"/>
                <a:ea typeface="Arial"/>
                <a:cs typeface="Arial"/>
                <a:sym typeface="Arial"/>
              </a:rPr>
              <a:t>F1-score of only ~41%</a:t>
            </a:r>
            <a:r>
              <a:rPr lang="en-US" sz="1100" b="0" i="0" u="none" strike="noStrike" cap="none" dirty="0">
                <a:solidFill>
                  <a:srgbClr val="000000"/>
                </a:solidFill>
                <a:effectLst/>
                <a:latin typeface="Arial"/>
                <a:ea typeface="Arial"/>
                <a:cs typeface="Arial"/>
                <a:sym typeface="Arial"/>
              </a:rPr>
              <a:t> </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	</a:t>
            </a:r>
          </a:p>
          <a:p>
            <a:pPr lvl="1"/>
            <a:r>
              <a:rPr lang="en-US" sz="1100" b="0" i="0" u="none" strike="noStrike" cap="none" dirty="0">
                <a:solidFill>
                  <a:srgbClr val="000000"/>
                </a:solidFill>
                <a:effectLst/>
                <a:latin typeface="Arial"/>
                <a:ea typeface="Arial"/>
                <a:cs typeface="Arial"/>
                <a:sym typeface="Arial"/>
              </a:rPr>
              <a:t>This suggests the reasoning for Market Nexus is often implicit, stylistically variable, or buried in dense text, making it difficult to extract as a single, clear sentence.</a:t>
            </a:r>
            <a:br>
              <a:rPr lang="en-US" sz="1800" dirty="0"/>
            </a:br>
            <a:endParaRPr lang="en-US" sz="1800" dirty="0"/>
          </a:p>
          <a:p>
            <a:r>
              <a:rPr lang="en-US" sz="1100" b="1" i="0" u="none" strike="noStrike" cap="none" dirty="0">
                <a:solidFill>
                  <a:srgbClr val="000000"/>
                </a:solidFill>
                <a:effectLst/>
                <a:latin typeface="Arial"/>
                <a:ea typeface="Arial"/>
                <a:cs typeface="Arial"/>
                <a:sym typeface="Arial"/>
              </a:rPr>
              <a:t>3. The Ablation Study: Proving Context is the Bottleneck</a:t>
            </a:r>
          </a:p>
          <a:p>
            <a:r>
              <a:rPr lang="en-US" sz="1100" b="0" i="0" u="none" strike="noStrike" cap="none" dirty="0">
                <a:solidFill>
                  <a:srgbClr val="000000"/>
                </a:solidFill>
                <a:effectLst/>
                <a:latin typeface="Arial"/>
                <a:ea typeface="Arial"/>
                <a:cs typeface="Arial"/>
                <a:sym typeface="Arial"/>
              </a:rPr>
              <a:t>"So, why did the model struggle so much with Q3? Our ablation study gives us a clear answer: the problem isn't that the answer is missing; it's that it's being obscured by noise.” which we believe we can utilize in the future by introducing a smarter retrieval stage</a:t>
            </a:r>
          </a:p>
          <a:p>
            <a:pPr lvl="1"/>
            <a:endParaRPr lang="en-US" sz="1100" b="1" i="0" u="none" strike="noStrike" cap="none" dirty="0">
              <a:solidFill>
                <a:srgbClr val="000000"/>
              </a:solidFill>
              <a:effectLst/>
              <a:latin typeface="Arial"/>
              <a:ea typeface="Arial"/>
              <a:cs typeface="Arial"/>
              <a:sym typeface="Arial"/>
            </a:endParaRPr>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8238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8F0A7C19-1693-BEF8-3568-E4300E9FD2E8}"/>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E8C2B004-7E2F-EB45-6CF1-3E9514B093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0B871D89-0909-A501-B9F6-517EDDC9A9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A little bit about the EM metric</a:t>
            </a:r>
            <a:br>
              <a:rPr lang="en-US" sz="1800" dirty="0"/>
            </a:br>
            <a:endParaRPr lang="en-US" sz="1800" dirty="0"/>
          </a:p>
          <a:p>
            <a:r>
              <a:rPr lang="en-US" sz="1800" dirty="0"/>
              <a:t>"Our primary metric is </a:t>
            </a:r>
            <a:r>
              <a:rPr lang="en-US" sz="1800" b="1" dirty="0"/>
              <a:t>Exact Match (EM)</a:t>
            </a:r>
            <a:r>
              <a:rPr lang="en-US" sz="1800" dirty="0"/>
              <a:t>. As the slide says, this is a very strict, all-or-nothing score. The predicted text span </a:t>
            </a:r>
            <a:r>
              <a:rPr lang="en-US" sz="1800" i="1" dirty="0"/>
              <a:t>must be 100% identical</a:t>
            </a:r>
            <a:r>
              <a:rPr lang="en-US" sz="1800" dirty="0"/>
              <a:t> to the expert-annotated ground-truth answer to get any credit.</a:t>
            </a:r>
          </a:p>
          <a:p>
            <a:br>
              <a:rPr lang="en-US" sz="1800" dirty="0"/>
            </a:br>
            <a:endParaRPr lang="en-US" sz="1800" dirty="0"/>
          </a:p>
          <a:p>
            <a:r>
              <a:rPr lang="en-US" sz="1800" dirty="0"/>
              <a:t>"This metric is also challenged by the nature of legal text itself.</a:t>
            </a:r>
          </a:p>
          <a:p>
            <a:endParaRPr lang="en-US" sz="1800" dirty="0"/>
          </a:p>
          <a:p>
            <a:r>
              <a:rPr lang="en-US" sz="1800" dirty="0"/>
              <a:t> In some cases TCA might state the 'Market Nexus' in two different, equally valid sentences. Our dataset labels one of them as the ground truth.</a:t>
            </a:r>
          </a:p>
          <a:p>
            <a:endParaRPr lang="en-US" sz="1800" dirty="0"/>
          </a:p>
          <a:p>
            <a:r>
              <a:rPr lang="en-US" sz="1800" dirty="0"/>
              <a:t>If our model correctly extracts the </a:t>
            </a:r>
            <a:r>
              <a:rPr lang="en-US" sz="1800" i="1" dirty="0"/>
              <a:t>other</a:t>
            </a:r>
            <a:r>
              <a:rPr lang="en-US" sz="1800" dirty="0"/>
              <a:t> valid sentence, a strict EM score marks it as a zero. It's a failure, even though the model's extraction was correct. </a:t>
            </a:r>
          </a:p>
          <a:p>
            <a:endParaRPr lang="en-US" sz="1800" dirty="0"/>
          </a:p>
          <a:p>
            <a:r>
              <a:rPr lang="en-US" sz="1800" dirty="0"/>
              <a:t>Even a simple difference in </a:t>
            </a:r>
            <a:r>
              <a:rPr lang="en-US" sz="1800" b="1" dirty="0"/>
              <a:t>punctuation</a:t>
            </a:r>
            <a:r>
              <a:rPr lang="en-US" sz="1800" dirty="0"/>
              <a:t> can cause the model to fail this metric.</a:t>
            </a:r>
          </a:p>
          <a:p>
            <a:br>
              <a:rPr lang="en-US" sz="1800" dirty="0"/>
            </a:br>
            <a:endParaRPr lang="en-US" sz="1800" dirty="0"/>
          </a:p>
          <a:p>
            <a:r>
              <a:rPr lang="en-US" sz="1800" dirty="0"/>
              <a:t>"Finally, we have to consider the </a:t>
            </a:r>
            <a:r>
              <a:rPr lang="en-US" sz="1800" b="1" dirty="0"/>
              <a:t>influence of answer length on performance</a:t>
            </a:r>
            <a:r>
              <a:rPr lang="en-US" sz="1800" dirty="0"/>
              <a:t>. This is a well-documented phenomenon in EQA.</a:t>
            </a:r>
          </a:p>
          <a:p>
            <a:endParaRPr lang="en-US" sz="1800" dirty="0"/>
          </a:p>
          <a:p>
            <a:r>
              <a:rPr lang="en-US" sz="1800" dirty="0"/>
              <a:t>"The key takeaway from the literature is that </a:t>
            </a:r>
            <a:r>
              <a:rPr lang="en-US" sz="1800" b="1" dirty="0"/>
              <a:t>answer length is negatively correlated with performance</a:t>
            </a:r>
            <a:r>
              <a:rPr lang="en-US" sz="1800" dirty="0"/>
              <a:t>. Longer answers are harder for models to get exactly right. </a:t>
            </a:r>
          </a:p>
          <a:p>
            <a:endParaRPr lang="en-US" sz="1800" dirty="0"/>
          </a:p>
          <a:p>
            <a:pPr lvl="1"/>
            <a:r>
              <a:rPr lang="en-US" sz="1800" dirty="0"/>
              <a:t>"To give you a concrete example, recent work by </a:t>
            </a:r>
            <a:r>
              <a:rPr lang="en-US" sz="1800" dirty="0" err="1"/>
              <a:t>Farea</a:t>
            </a:r>
            <a:r>
              <a:rPr lang="en-US" sz="1800" dirty="0"/>
              <a:t> et al. found that just going from an answer length of </a:t>
            </a:r>
            <a:r>
              <a:rPr lang="en-US" sz="1800" b="1" dirty="0"/>
              <a:t>1 to 5 tokens can reduce the exact match score by almost a factor of 2</a:t>
            </a:r>
            <a:r>
              <a:rPr lang="en-US" sz="1800" dirty="0"/>
              <a:t>.</a:t>
            </a:r>
          </a:p>
          <a:p>
            <a:endParaRPr lang="en-US" sz="1800" dirty="0"/>
          </a:p>
          <a:p>
            <a:pPr lvl="1"/>
            <a:r>
              <a:rPr lang="en-US" sz="1800" dirty="0"/>
              <a:t>"This is </a:t>
            </a:r>
            <a:r>
              <a:rPr lang="en-US" sz="1800" i="1" dirty="0"/>
              <a:t>highly relevant</a:t>
            </a:r>
            <a:r>
              <a:rPr lang="en-US" sz="1800" dirty="0"/>
              <a:t> for us, because as you saw in our data, our average answer length is quite long—about </a:t>
            </a:r>
            <a:r>
              <a:rPr lang="en-US" sz="1800" b="1" dirty="0"/>
              <a:t>48 tokens</a:t>
            </a:r>
            <a:r>
              <a:rPr lang="en-US" sz="1800" dirty="0"/>
              <a:t>. This context is important for interpreting our own scores, as it helps explain the gap you'll see between our strict Exact Match and our more lenient F1-scores.”</a:t>
            </a:r>
          </a:p>
        </p:txBody>
      </p:sp>
    </p:spTree>
    <p:extLst>
      <p:ext uri="{BB962C8B-B14F-4D97-AF65-F5344CB8AC3E}">
        <p14:creationId xmlns:p14="http://schemas.microsoft.com/office/powerpoint/2010/main" val="4110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29977EDC-9990-7FA0-3CCB-0C78F7BF30BB}"/>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57C34107-7678-F554-47FC-215AD22E39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BCE2E4F2-9C40-4977-6AE7-CADFFA76C1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This question addresses the first substantive condition of the technology undertaking exception, seeking the factual basis required to classify the target company’s activities.</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primary challenge with this question stems not from a lack of information, but from an abundance of it. Unlike the more formulaic legal conclusions, TCA decisions often contain multiple sentences describing the target undertaking’s business. These descriptions are presented for various purposes, such as defining the affected markets, detailing global operations, or outlining specific activities in Turkey.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This creates a significant challenge for the annotation task, which required selecting the single best sentence that was both neutral and provided a comprehensive overview of the company’s core activities.</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So, in this case model selects a descriptive sentence that is factually correct but suboptimal. The annotated answer describes what the target company, CENOCSO, currently does: it is an ”Asset Integrity Management (AIM) software provider” serving specific industries. The model’s prediction, however, describes what the company used to be or its historical origins: it ”was founded in 2000 as an information technology consulting company.” While this sentence is also a valid description of the company, it is less relevant for the legal analysis, which is concerned with the company’s present-day activities.</a:t>
            </a: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64882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A8F31617-E7AD-2FD7-4F27-89292C5EF8CA}"/>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7B044235-4EF2-F347-67F8-041BF7C354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45B215F1-A40E-B91F-BEE2-2DE4C918B3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model was prompted for the target’s Business Description (Q1), which requires a factual statement of the company’s core commercial activities. The ground- truth answer correctly identifies GEOMAGIC’s role in soft- ware development and support. However, the model instead extracted a sentence detailing the company’s ”operations in Turkey through a distributor.” This prediction, while factually correct, is a textbook answer for the Market Nexus (Q3) question, The error is significant because the model did not simply fail; it correctly identified a legally relevant sentence but misapplied it to the wrong analytical task.</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For the vast majority of cases, our annotator was therefore required to select the best available proxy sentence—one that implicitly established the target’s presence in Turkey. Common examples of such implicit sentences included statements about the target’s Turkish market share, its turnover generated in Turkey, or its business dealings with other Turkish companies.</a:t>
            </a:r>
          </a:p>
          <a:p>
            <a:endParaRPr lang="en-US" sz="1100" b="0" i="0" u="none" strike="noStrike" cap="none" dirty="0">
              <a:solidFill>
                <a:srgbClr val="000000"/>
              </a:solidFill>
              <a:effectLst/>
              <a:latin typeface="Arial"/>
              <a:ea typeface="Arial"/>
              <a:cs typeface="Arial"/>
              <a:sym typeface="Arial"/>
            </a:endParaRP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13479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8120ACF1-D83E-7590-A3F4-44C5D62FE549}"/>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E730DA2E-D851-DD6C-D37C-B8357115CB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1C21A9FF-E3BF-F965-15DE-0AC3A84251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Here is an example to that constraint and how it led to error in our model,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For this decision, the annotated answer establishes the market nexus by citing the target company’s (BEAM) turnover and market share in Turkey. This is an implicit but legally sufficient fact. The model, however, failed to identify this sentence. Instead, the model predicted a different sentence that describes BEAM’s technical accreditations and its status as a ”Cybersecurity Evaluation Test Laboratory based in Turkey.”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This error is a classic example of a plausible distractor. The model correctly identified the target entity and latched onto the relevant keyword ”Turkey,” but it selected a sentence describing the company’s general capabilities rather than its specific economic activity. This highlights a key limitation: the model struggles to distinguish between a general descriptive statement and the specific, jurisdictionally relevant fact when both are contextually plausible.</a:t>
            </a: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798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9fe687516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en-US" sz="1800" b="1" dirty="0"/>
              <a:t>Legal documents are everywhere, and they're incredibly hard to read and analyze.</a:t>
            </a:r>
          </a:p>
          <a:p>
            <a:pPr algn="just"/>
            <a:endParaRPr lang="en-US" sz="1800" b="1" dirty="0">
              <a:effectLst/>
              <a:latin typeface="Times New Roman" panose="02020603050405020304" pitchFamily="18" charset="0"/>
              <a:ea typeface="Times New Roman" panose="02020603050405020304" pitchFamily="18" charset="0"/>
            </a:endParaRPr>
          </a:p>
          <a:p>
            <a:pPr algn="just"/>
            <a:r>
              <a:rPr lang="en-US" sz="1800" dirty="0"/>
              <a:t>Think of all the </a:t>
            </a:r>
            <a:r>
              <a:rPr lang="en-US" sz="1800" b="1" dirty="0"/>
              <a:t>court decisions and laws</a:t>
            </a:r>
            <a:r>
              <a:rPr lang="en-US" sz="1800" dirty="0"/>
              <a:t> that governments and courts publish every day right so It's a </a:t>
            </a:r>
            <a:r>
              <a:rPr lang="en-US" sz="1800" b="1" dirty="0"/>
              <a:t>massive amount of complex text</a:t>
            </a:r>
            <a:r>
              <a:rPr lang="en-US" sz="1800" dirty="0"/>
              <a:t>.</a:t>
            </a: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t>The key is that this information is almost always </a:t>
            </a:r>
            <a:r>
              <a:rPr lang="en-US" sz="1800" b="1" dirty="0"/>
              <a:t>unstructured, and does not give too much chances for prediction/analysis etc.</a:t>
            </a:r>
          </a:p>
          <a:p>
            <a:pPr algn="just"/>
            <a:endParaRPr lang="en-US" sz="1800" b="1" dirty="0">
              <a:effectLst/>
              <a:latin typeface="Times New Roman" panose="02020603050405020304" pitchFamily="18" charset="0"/>
              <a:ea typeface="Times New Roman" panose="02020603050405020304" pitchFamily="18" charset="0"/>
            </a:endParaRPr>
          </a:p>
          <a:p>
            <a:pPr algn="just"/>
            <a:r>
              <a:rPr lang="en-US" sz="1800" dirty="0"/>
              <a:t>it is important to know </a:t>
            </a:r>
            <a:r>
              <a:rPr lang="en-US" sz="1800" b="1" dirty="0"/>
              <a:t>how the law is actually being used in practice</a:t>
            </a:r>
            <a:r>
              <a:rPr lang="en-US" sz="1800" dirty="0"/>
              <a:t> over time. Lawyers need this to better serve to their clients, society needs this so that they can understand and argue in favor or against the rules that govern us.</a:t>
            </a: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With this motivation, we tried to put existing argument mining and extractive question answering frameworks into test to see can we build a model that can effectively points us and enables monitoring where a rule is being applied.</a:t>
            </a:r>
            <a:endParaRPr lang="en-TR"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EDE25EEB-4C25-DD42-6160-03F7BEE7F0F9}"/>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2454A8EA-2B93-F438-1555-8B5010DFB4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6326FF82-54C6-5C34-F808-A63F1872D9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Figure 7 illustrates a more fundamental error of entity confusion. In this case, the model was tasked with finding the market nexus for the target undertaking, MIM. The correct answer appropriately identifies MIM’s distributor in Turkey.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model, however, extracted a sentence describing the Turkish activities of a different company, GEHC, which was the acquiring undertaking in the decision. This type of failure is significant because it reveals that the model correctly understood the semantic pattern of a market nexus sentence (i.e., a company’s activity in Turkey).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However, it failed to correctly ground this pattern to the specific entity at the heart of the query (the target, MIM). This suggests that while the model is effective at pattern matching, its ability to maintain a consistent focus on the correct entity can be fragile, especially when multiple companies are discussed in close proximity within the text.</a:t>
            </a:r>
          </a:p>
        </p:txBody>
      </p:sp>
    </p:spTree>
    <p:extLst>
      <p:ext uri="{BB962C8B-B14F-4D97-AF65-F5344CB8AC3E}">
        <p14:creationId xmlns:p14="http://schemas.microsoft.com/office/powerpoint/2010/main" val="848363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88C6D7AB-3555-E7C6-E99C-9456DAC53AAF}"/>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DD6C6358-AC50-BDAD-A0B8-68978B02DD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EF1B7528-70BE-E872-5D80-1D3B072718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1. The Data Bias Problem: Positive and Monolingual Data</a:t>
            </a:r>
            <a:endParaRPr lang="en-US" dirty="0"/>
          </a:p>
          <a:p>
            <a:r>
              <a:rPr lang="en-US" dirty="0"/>
              <a:t>Our dataset comes with two major biases. First, it’s </a:t>
            </a:r>
            <a:r>
              <a:rPr lang="en-US" i="1" dirty="0"/>
              <a:t>monolingual</a:t>
            </a:r>
            <a:r>
              <a:rPr lang="en-US" dirty="0"/>
              <a:t> — everything is in Turkish. That means we can’t really compare our results with other legal QA datasets or models trained in English, like </a:t>
            </a:r>
            <a:r>
              <a:rPr lang="en-US" dirty="0" err="1"/>
              <a:t>LegalBERT</a:t>
            </a:r>
            <a:r>
              <a:rPr lang="en-US" dirty="0"/>
              <a:t>.</a:t>
            </a:r>
          </a:p>
          <a:p>
            <a:endParaRPr lang="en-US" dirty="0"/>
          </a:p>
          <a:p>
            <a:r>
              <a:rPr lang="en-US" dirty="0"/>
              <a:t>But the bigger issue is that the dataset only includes </a:t>
            </a:r>
            <a:r>
              <a:rPr lang="en-US" i="1" dirty="0"/>
              <a:t>positive</a:t>
            </a:r>
            <a:r>
              <a:rPr lang="en-US" dirty="0"/>
              <a:t> examples — cases where the TCA actually </a:t>
            </a:r>
            <a:r>
              <a:rPr lang="en-US" i="1" dirty="0"/>
              <a:t>applied</a:t>
            </a:r>
            <a:r>
              <a:rPr lang="en-US" dirty="0"/>
              <a:t> the exception. The model never sees what it looks like when the rule </a:t>
            </a:r>
            <a:r>
              <a:rPr lang="en-US" i="1" dirty="0"/>
              <a:t>doesn’t</a:t>
            </a:r>
            <a:r>
              <a:rPr lang="en-US" dirty="0"/>
              <a:t> apply. So it learns what the rule looks like in action, but not where its boundaries are.</a:t>
            </a:r>
          </a:p>
          <a:p>
            <a:br>
              <a:rPr lang="en-US" dirty="0"/>
            </a:br>
            <a:endParaRPr lang="en-US" dirty="0"/>
          </a:p>
          <a:p>
            <a:r>
              <a:rPr lang="en-US" dirty="0"/>
              <a:t>In future work, we plan to address both of these limitations. We’ll start by translating the dataset into English to allow for cross-linguistic benchmarking. And we’ll also try to create a </a:t>
            </a:r>
            <a:r>
              <a:rPr lang="en-US" i="1" dirty="0"/>
              <a:t>balanced corpus</a:t>
            </a:r>
            <a:r>
              <a:rPr lang="en-US" dirty="0"/>
              <a:t> — ideally by including negative examples, or, if that’s not possible, generating synthetic counterexamples through data augmentation. That will help the model learn not just when the rule holds, but also when it doesn’t.</a:t>
            </a:r>
          </a:p>
          <a:p>
            <a:br>
              <a:rPr lang="en-US" dirty="0"/>
            </a:br>
            <a:endParaRPr lang="en-US" dirty="0"/>
          </a:p>
          <a:p>
            <a:r>
              <a:rPr lang="en-US" b="1" dirty="0"/>
              <a:t>2. The Context &amp; Noise Problem: Finding the Signal</a:t>
            </a:r>
            <a:endParaRPr lang="en-US" dirty="0"/>
          </a:p>
          <a:p>
            <a:r>
              <a:rPr lang="en-US" dirty="0"/>
              <a:t>Our ablation study made something very clear — too much context is actually hurting performance. When we removed the surrounding “noise” from the text, the model’s accuracy on the most difficult implicit reasoning task jumped by more than 45 points.</a:t>
            </a:r>
          </a:p>
          <a:p>
            <a:br>
              <a:rPr lang="en-US" dirty="0"/>
            </a:br>
            <a:endParaRPr lang="en-US" dirty="0"/>
          </a:p>
          <a:p>
            <a:r>
              <a:rPr lang="en-US" dirty="0"/>
              <a:t>So instead of giving the model the </a:t>
            </a:r>
            <a:r>
              <a:rPr lang="en-US" i="1" dirty="0"/>
              <a:t>entire</a:t>
            </a:r>
            <a:r>
              <a:rPr lang="en-US" dirty="0"/>
              <a:t> document, we need a smarter way to focus its attention. The next step is to design a </a:t>
            </a:r>
            <a:r>
              <a:rPr lang="en-US" i="1" dirty="0"/>
              <a:t>two-stage Retriever-Reader system</a:t>
            </a:r>
            <a:r>
              <a:rPr lang="en-US" dirty="0"/>
              <a:t>.</a:t>
            </a:r>
          </a:p>
          <a:p>
            <a:endParaRPr lang="en-US" dirty="0"/>
          </a:p>
          <a:p>
            <a:pPr lvl="1"/>
            <a:r>
              <a:rPr lang="en-US" dirty="0"/>
              <a:t>In this setup, the </a:t>
            </a:r>
            <a:r>
              <a:rPr lang="en-US" i="1" dirty="0"/>
              <a:t>Retriever</a:t>
            </a:r>
            <a:r>
              <a:rPr lang="en-US" dirty="0"/>
              <a:t> will first scan the whole document and pick out a few candidate passages. Then the </a:t>
            </a:r>
            <a:r>
              <a:rPr lang="en-US" i="1" dirty="0"/>
              <a:t>Reader</a:t>
            </a:r>
            <a:r>
              <a:rPr lang="en-US" dirty="0"/>
              <a:t> — which is basically our current QA model — will dive into those passages and do the detailed reasoning. This should help the model find the right signal without getting lost in irrelevant text.</a:t>
            </a:r>
          </a:p>
          <a:p>
            <a:br>
              <a:rPr lang="en-US" dirty="0"/>
            </a:br>
            <a:endParaRPr lang="en-US" dirty="0"/>
          </a:p>
          <a:p>
            <a:r>
              <a:rPr lang="en-US" b="1" dirty="0"/>
              <a:t>3. The “Single Best Answer” Problem: The Limits of </a:t>
            </a:r>
            <a:r>
              <a:rPr lang="en-US" b="1" dirty="0" err="1"/>
              <a:t>SQuAD</a:t>
            </a:r>
            <a:endParaRPr lang="en-US" dirty="0"/>
          </a:p>
          <a:p>
            <a:pPr lvl="1"/>
            <a:r>
              <a:rPr lang="en-US" dirty="0"/>
              <a:t>Another limitation comes from the framework we used — </a:t>
            </a:r>
            <a:r>
              <a:rPr lang="en-US" dirty="0" err="1"/>
              <a:t>SQuAD</a:t>
            </a:r>
            <a:r>
              <a:rPr lang="en-US" dirty="0"/>
              <a:t>. It assumes that every question has exactly one correct answer span. But legal reasoning doesn’t always work that way.</a:t>
            </a:r>
          </a:p>
          <a:p>
            <a:pPr lvl="1"/>
            <a:r>
              <a:rPr lang="en-US" dirty="0"/>
              <a:t>When we looked at the results qualitatively, we found that many questions actually have </a:t>
            </a:r>
            <a:r>
              <a:rPr lang="en-US" i="1" dirty="0"/>
              <a:t>multiple valid answers</a:t>
            </a:r>
            <a:r>
              <a:rPr lang="en-US" dirty="0"/>
              <a:t>. Sometimes, different sentences express the same idea in slightly different ways, but the model gets penalized for choosing any answer that isn’t </a:t>
            </a:r>
            <a:r>
              <a:rPr lang="en-US" i="1" dirty="0"/>
              <a:t>exactly</a:t>
            </a:r>
            <a:r>
              <a:rPr lang="en-US" dirty="0"/>
              <a:t> the one annotated.</a:t>
            </a:r>
          </a:p>
          <a:p>
            <a:pPr lvl="1"/>
            <a:br>
              <a:rPr lang="en-US" dirty="0"/>
            </a:br>
            <a:endParaRPr lang="en-US" dirty="0"/>
          </a:p>
          <a:p>
            <a:pPr lvl="1"/>
            <a:r>
              <a:rPr lang="en-US" dirty="0"/>
              <a:t>To fix this, we want to move beyond the single-span setup. In future versions, we’ll look into </a:t>
            </a:r>
            <a:r>
              <a:rPr lang="en-US" i="1" dirty="0"/>
              <a:t>multi-span annotation</a:t>
            </a:r>
            <a:r>
              <a:rPr lang="en-US" dirty="0"/>
              <a:t>, where all valid answers are marked. We’re also considering </a:t>
            </a:r>
            <a:r>
              <a:rPr lang="en-US" i="1" dirty="0"/>
              <a:t>preference-based approaches</a:t>
            </a:r>
            <a:r>
              <a:rPr lang="en-US" dirty="0"/>
              <a:t>, where the model learns to identify a set of good answers rather than just one “official” answer.</a:t>
            </a:r>
          </a:p>
          <a:p>
            <a:br>
              <a:rPr lang="en-US" dirty="0"/>
            </a:br>
            <a:endParaRPr lang="en-US" dirty="0"/>
          </a:p>
          <a:p>
            <a:r>
              <a:rPr lang="en-US" b="1" dirty="0"/>
              <a:t>4. The Model Capability Problem: Implicit vs. Explicit Reasoning</a:t>
            </a:r>
            <a:endParaRPr lang="en-US" dirty="0"/>
          </a:p>
          <a:p>
            <a:pPr lvl="1"/>
            <a:r>
              <a:rPr lang="en-US" dirty="0"/>
              <a:t>Finally, our results clearly show a gap between question types. The model does really well on formulaic, pattern-based questions — but it struggles when the reasoning is implicit or abstract.</a:t>
            </a:r>
          </a:p>
          <a:p>
            <a:pPr lvl="1"/>
            <a:r>
              <a:rPr lang="en-US" dirty="0"/>
              <a:t>This highlights the limits of traditional models like BERT. They’re great at matching patterns, but not at understanding the deeper logic or reasoning behind the text.</a:t>
            </a:r>
          </a:p>
          <a:p>
            <a:br>
              <a:rPr lang="en-US" dirty="0"/>
            </a:br>
            <a:endParaRPr lang="en-US" dirty="0"/>
          </a:p>
          <a:p>
            <a:r>
              <a:rPr lang="en-US" dirty="0"/>
              <a:t>That’s where </a:t>
            </a:r>
            <a:r>
              <a:rPr lang="en-US" i="1" dirty="0"/>
              <a:t>large language models</a:t>
            </a:r>
            <a:r>
              <a:rPr lang="en-US" dirty="0"/>
              <a:t> come in. With their larger context windows and emerging reasoning abilities, LLMs are much better equipped for these kinds of nuanced, implicit arguments. So in our next phase, we plan to benchmark our dataset against modern LLMs to see how far we can push these results.</a:t>
            </a:r>
          </a:p>
        </p:txBody>
      </p:sp>
    </p:spTree>
    <p:extLst>
      <p:ext uri="{BB962C8B-B14F-4D97-AF65-F5344CB8AC3E}">
        <p14:creationId xmlns:p14="http://schemas.microsoft.com/office/powerpoint/2010/main" val="373679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fe6875168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fe6875168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07000"/>
              </a:lnSpc>
            </a:pPr>
            <a:r>
              <a:rPr lang="en-US" sz="1100" dirty="0">
                <a:effectLst/>
                <a:latin typeface="Arial" panose="020B0604020202020204" pitchFamily="34" charset="0"/>
                <a:ea typeface="Times New Roman" panose="02020603050405020304" pitchFamily="18" charset="0"/>
              </a:rPr>
              <a:t>Thanks for listening and if we have time we can do Q&amp;A.</a:t>
            </a:r>
            <a:endParaRPr lang="en-TR" sz="11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07B29079-6D48-8FB6-85E6-2434B521AA5E}"/>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0B822FC2-300A-1A9E-79F2-0A09CC57B6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2F6AAF4C-9F7C-F95E-842E-2F99E82C89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OK, so I want to start with related work on these fields, I will start with the legal argument mining </a:t>
            </a:r>
            <a:br>
              <a:rPr lang="en-US" sz="1800" dirty="0"/>
            </a:br>
            <a:endParaRPr lang="en-US" sz="1800" dirty="0"/>
          </a:p>
          <a:p>
            <a:r>
              <a:rPr lang="en-US" sz="1800" dirty="0"/>
              <a:t>"The </a:t>
            </a:r>
            <a:r>
              <a:rPr lang="en-US" sz="1800" b="1" dirty="0"/>
              <a:t>foundational work</a:t>
            </a:r>
            <a:r>
              <a:rPr lang="en-US" sz="1800" dirty="0"/>
              <a:t> in this area, by researchers like </a:t>
            </a:r>
            <a:r>
              <a:rPr lang="en-US" sz="1800" b="1" dirty="0" err="1"/>
              <a:t>Mochales</a:t>
            </a:r>
            <a:r>
              <a:rPr lang="en-US" sz="1800" b="1" dirty="0"/>
              <a:t> and Moens</a:t>
            </a:r>
            <a:r>
              <a:rPr lang="en-US" sz="1800" dirty="0"/>
              <a:t>, established the core task. Their approach, which was adopted by many, was to take a legal text, segment it (usually by sentence), and classify each segment into its basic argumentative components like </a:t>
            </a:r>
            <a:r>
              <a:rPr lang="en-US" sz="1800" b="1" dirty="0"/>
              <a:t>Premises</a:t>
            </a:r>
            <a:r>
              <a:rPr lang="en-US" sz="1800" dirty="0"/>
              <a:t> and </a:t>
            </a:r>
            <a:r>
              <a:rPr lang="en-US" sz="1800" b="1" dirty="0"/>
              <a:t>Conclusions</a:t>
            </a:r>
            <a:r>
              <a:rPr lang="en-US" sz="1800" dirty="0"/>
              <a:t>.</a:t>
            </a:r>
          </a:p>
          <a:p>
            <a:endParaRPr lang="en-US" sz="1800" dirty="0"/>
          </a:p>
          <a:p>
            <a:r>
              <a:rPr lang="en-US" sz="1800" dirty="0"/>
              <a:t>"This premise-conclusion model was often inspired by theoretical frameworks like Walton's argumentation schemes.</a:t>
            </a:r>
            <a:br>
              <a:rPr lang="en-US" sz="1800" dirty="0"/>
            </a:br>
            <a:endParaRPr lang="en-US" sz="1800" dirty="0"/>
          </a:p>
          <a:p>
            <a:r>
              <a:rPr lang="en-US" sz="1800" dirty="0"/>
              <a:t>"However, this classic model led to what the literature now calls the </a:t>
            </a:r>
            <a:r>
              <a:rPr lang="en-US" sz="1800" b="1" dirty="0"/>
              <a:t>'richness gap.’</a:t>
            </a:r>
          </a:p>
          <a:p>
            <a:endParaRPr lang="en-US" sz="1800" dirty="0"/>
          </a:p>
          <a:p>
            <a:r>
              <a:rPr lang="en-US" sz="1800" dirty="0"/>
              <a:t>"The </a:t>
            </a:r>
            <a:r>
              <a:rPr lang="en-US" sz="1800" b="1" dirty="0" err="1"/>
              <a:t>Habernal</a:t>
            </a:r>
            <a:r>
              <a:rPr lang="en-US" sz="1800" b="1" dirty="0"/>
              <a:t> et al. paper</a:t>
            </a:r>
            <a:r>
              <a:rPr lang="en-US" sz="1800" dirty="0"/>
              <a:t>, from 2023, is a key text here. They argue there's a </a:t>
            </a:r>
            <a:r>
              <a:rPr lang="en-US" sz="1800" b="1" dirty="0"/>
              <a:t>'major discrepancy'</a:t>
            </a:r>
            <a:r>
              <a:rPr lang="en-US" sz="1800" dirty="0"/>
              <a:t> between the simple premise-conclusion model that NLP researchers were using, and the </a:t>
            </a:r>
            <a:r>
              <a:rPr lang="en-US" sz="1800" b="1" dirty="0"/>
              <a:t>'rich typology'</a:t>
            </a:r>
            <a:r>
              <a:rPr lang="en-US" sz="1800" dirty="0"/>
              <a:t> of arguments that legal experts, scholars, and judges </a:t>
            </a:r>
            <a:r>
              <a:rPr lang="en-US" sz="1800" i="1" dirty="0"/>
              <a:t>actually</a:t>
            </a:r>
            <a:r>
              <a:rPr lang="en-US" sz="1800" dirty="0"/>
              <a:t> use in their reasoning.</a:t>
            </a:r>
          </a:p>
          <a:p>
            <a:endParaRPr lang="en-US" sz="1800" dirty="0"/>
          </a:p>
          <a:p>
            <a:r>
              <a:rPr lang="en-US" sz="1800" dirty="0"/>
              <a:t>"To fix this, </a:t>
            </a:r>
            <a:r>
              <a:rPr lang="en-US" sz="1800" dirty="0" err="1"/>
              <a:t>Habernal</a:t>
            </a:r>
            <a:r>
              <a:rPr lang="en-US" sz="1800" dirty="0"/>
              <a:t> and his team—a mix of NLP and legal scholars—created a new, massive dataset from the European Court of Human Rights. Instead of just 'premise,' they annotated </a:t>
            </a:r>
            <a:r>
              <a:rPr lang="en-US" sz="1800" b="1" dirty="0"/>
              <a:t>16 fine-grained, legally-grounded argument types</a:t>
            </a:r>
            <a:r>
              <a:rPr lang="en-US" sz="1800" dirty="0"/>
              <a:t>. </a:t>
            </a:r>
          </a:p>
          <a:p>
            <a:endParaRPr lang="en-US" sz="1800" dirty="0"/>
          </a:p>
          <a:p>
            <a:r>
              <a:rPr lang="en-US" sz="1800" dirty="0"/>
              <a:t>"So, this evolution from a simple model to a rich, complex one has highlighted </a:t>
            </a:r>
            <a:r>
              <a:rPr lang="en-US" sz="1800" b="1" dirty="0"/>
              <a:t>three key challenges</a:t>
            </a:r>
            <a:r>
              <a:rPr lang="en-US" sz="1800" dirty="0"/>
              <a:t> that define the field today.</a:t>
            </a:r>
          </a:p>
          <a:p>
            <a:endParaRPr lang="en-US" sz="1800" dirty="0"/>
          </a:p>
          <a:p>
            <a:r>
              <a:rPr lang="en-US" sz="1800" dirty="0"/>
              <a:t>”</a:t>
            </a:r>
            <a:r>
              <a:rPr lang="en-US" sz="1800" b="1" dirty="0"/>
              <a:t>First, the Need for Context.</a:t>
            </a:r>
            <a:r>
              <a:rPr lang="en-US" sz="1800" dirty="0"/>
              <a:t> In literature, legal argument mining extraction models often made mistakes that the human legal experts on their team could </a:t>
            </a:r>
            <a:r>
              <a:rPr lang="en-US" sz="1800" i="1" dirty="0"/>
              <a:t>only</a:t>
            </a:r>
            <a:r>
              <a:rPr lang="en-US" sz="1800" dirty="0"/>
              <a:t> resolve by reading the </a:t>
            </a:r>
            <a:r>
              <a:rPr lang="en-US" sz="1800" b="1" dirty="0"/>
              <a:t>entire document</a:t>
            </a:r>
            <a:r>
              <a:rPr lang="en-US" sz="1800" dirty="0"/>
              <a:t>. The model, which was limited to single paragraphs, was failing because it didn't have the full context.</a:t>
            </a:r>
          </a:p>
          <a:p>
            <a:endParaRPr lang="en-US" sz="1800" dirty="0"/>
          </a:p>
          <a:p>
            <a:r>
              <a:rPr lang="en-US" sz="1800" dirty="0"/>
              <a:t>”</a:t>
            </a:r>
            <a:r>
              <a:rPr lang="en-US" sz="1800" b="1" dirty="0"/>
              <a:t>Second Cost.</a:t>
            </a:r>
            <a:r>
              <a:rPr lang="en-US" sz="1800" dirty="0"/>
              <a:t> This is a practical but critical problem. The data is </a:t>
            </a:r>
            <a:r>
              <a:rPr lang="en-US" sz="1800" b="1" dirty="0"/>
              <a:t>"extremely expensive"</a:t>
            </a:r>
            <a:r>
              <a:rPr lang="en-US" sz="1800" dirty="0"/>
              <a:t> to create because it requires labeling by legal experts. The annotation task itself is </a:t>
            </a:r>
            <a:r>
              <a:rPr lang="en-US" sz="1800" b="1" dirty="0"/>
              <a:t>"difficult task"</a:t>
            </a:r>
            <a:r>
              <a:rPr lang="en-US" sz="1800" dirty="0"/>
              <a:t> even for these human experts.</a:t>
            </a:r>
          </a:p>
          <a:p>
            <a:endParaRPr lang="en-US" sz="1800" dirty="0"/>
          </a:p>
          <a:p>
            <a:r>
              <a:rPr lang="en-US" sz="1800" b="1" dirty="0"/>
              <a:t>Third, Utility of Existing Schemes:</a:t>
            </a:r>
            <a:r>
              <a:rPr lang="en-US" sz="1800" dirty="0"/>
              <a:t> The suitability of common argument mining schemes, such as those inspired by Walton, for legal discourse </a:t>
            </a:r>
            <a:r>
              <a:rPr lang="en-US" sz="1800" b="1" dirty="0"/>
              <a:t>"lacks solid empirical evidence"</a:t>
            </a:r>
            <a:r>
              <a:rPr lang="en-US" sz="1800" dirty="0"/>
              <a:t>. The utility of the simple premise/conclusion model for legal analysis "remains unaddressed".</a:t>
            </a:r>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801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02AE3A1-1F47-B24A-5D7C-B30B0567FC19}"/>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38AC2FC1-16B6-2E76-BC92-A3DB7A836C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11A51AEC-6520-EFD4-EC64-95C495F2CA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I now want to switch to the second, parallel field that our work builds on: </a:t>
            </a:r>
            <a:r>
              <a:rPr lang="en-US" sz="1800" b="1" dirty="0"/>
              <a:t>Extractive Question Answering</a:t>
            </a:r>
            <a:r>
              <a:rPr lang="en-US" sz="1800" dirty="0"/>
              <a:t>, or EQA. This field provides the </a:t>
            </a:r>
            <a:r>
              <a:rPr lang="en-US" sz="1800" i="1" dirty="0"/>
              <a:t>methodology</a:t>
            </a:r>
            <a:r>
              <a:rPr lang="en-US" sz="1800" dirty="0"/>
              <a:t> for </a:t>
            </a:r>
            <a:r>
              <a:rPr lang="en-US" sz="1800" i="1" dirty="0"/>
              <a:t>how</a:t>
            </a:r>
            <a:r>
              <a:rPr lang="en-US" sz="1800" dirty="0"/>
              <a:t> we find those arguments.</a:t>
            </a:r>
          </a:p>
          <a:p>
            <a:br>
              <a:rPr lang="en-US" sz="1800" dirty="0"/>
            </a:br>
            <a:endParaRPr lang="en-US" sz="1800" dirty="0"/>
          </a:p>
          <a:p>
            <a:r>
              <a:rPr lang="en-US" sz="1800" dirty="0"/>
              <a:t>"At its core, EQA is a form of </a:t>
            </a:r>
            <a:r>
              <a:rPr lang="en-US" sz="1800" b="1" dirty="0"/>
              <a:t>Reading Comprehension</a:t>
            </a:r>
            <a:r>
              <a:rPr lang="en-US" sz="1800" dirty="0"/>
              <a:t>. The task is simple to define: you give a model a 'context'—a piece of text—and a 'question.' The model’s job is to read the context and extract the literal </a:t>
            </a:r>
            <a:r>
              <a:rPr lang="en-US" sz="1800" i="1" dirty="0"/>
              <a:t>span of text</a:t>
            </a:r>
            <a:r>
              <a:rPr lang="en-US" sz="1800" dirty="0"/>
              <a:t> that contains the answer.</a:t>
            </a:r>
          </a:p>
          <a:p>
            <a:endParaRPr lang="en-US" sz="1800" dirty="0"/>
          </a:p>
          <a:p>
            <a:r>
              <a:rPr lang="en-US" sz="1800" dirty="0"/>
              <a:t>"This entire field was essentially standardized by the </a:t>
            </a:r>
            <a:r>
              <a:rPr lang="en-US" sz="1800" b="1" dirty="0" err="1"/>
              <a:t>SQuAD</a:t>
            </a:r>
            <a:r>
              <a:rPr lang="en-US" sz="1800" b="1" dirty="0"/>
              <a:t>, the Stanford Question Answering Dataset</a:t>
            </a:r>
            <a:r>
              <a:rPr lang="en-US" sz="1800" dirty="0"/>
              <a:t>. </a:t>
            </a:r>
            <a:r>
              <a:rPr lang="en-US" sz="1800" dirty="0" err="1"/>
              <a:t>SQuAD</a:t>
            </a:r>
            <a:r>
              <a:rPr lang="en-US" sz="1800" dirty="0"/>
              <a:t> introduced the </a:t>
            </a:r>
            <a:r>
              <a:rPr lang="en-US" sz="1100" b="0" i="0" u="none" strike="noStrike" cap="none" dirty="0">
                <a:solidFill>
                  <a:srgbClr val="000000"/>
                </a:solidFill>
                <a:latin typeface="Arial"/>
                <a:ea typeface="Arial"/>
                <a:cs typeface="Arial"/>
                <a:sym typeface="Arial"/>
              </a:rPr>
              <a:t>(Context, Question, Answer-Span)</a:t>
            </a:r>
            <a:r>
              <a:rPr lang="en-US" sz="1800" dirty="0"/>
              <a:t> triplet. It became the </a:t>
            </a:r>
            <a:r>
              <a:rPr lang="en-US" sz="1800" i="1" dirty="0"/>
              <a:t>de facto</a:t>
            </a:r>
            <a:r>
              <a:rPr lang="en-US" sz="1800" dirty="0"/>
              <a:t> benchmark for this kind of task.</a:t>
            </a:r>
          </a:p>
          <a:p>
            <a:br>
              <a:rPr lang="en-US" sz="1800" dirty="0"/>
            </a:br>
            <a:endParaRPr lang="en-US" sz="1800" dirty="0"/>
          </a:p>
          <a:p>
            <a:r>
              <a:rPr lang="en-US" sz="1800" dirty="0"/>
              <a:t>"This EQA framework is a very </a:t>
            </a:r>
            <a:r>
              <a:rPr lang="en-US" sz="1800" b="1" dirty="0"/>
              <a:t>natural fit for the legal domain</a:t>
            </a:r>
            <a:r>
              <a:rPr lang="en-US" sz="1800" dirty="0"/>
              <a:t>. A core part of legal work isn't always creative writing; it's precision retrieval. It's about finding the </a:t>
            </a:r>
            <a:r>
              <a:rPr lang="en-US" sz="1800" i="1" dirty="0"/>
              <a:t>exact</a:t>
            </a:r>
            <a:r>
              <a:rPr lang="en-US" sz="1800" dirty="0"/>
              <a:t> clause in a 100-page contract, the </a:t>
            </a:r>
            <a:r>
              <a:rPr lang="en-US" sz="1800" i="1" dirty="0"/>
              <a:t>specific fact</a:t>
            </a:r>
            <a:r>
              <a:rPr lang="en-US" sz="1800" dirty="0"/>
              <a:t> in a case file, or the </a:t>
            </a:r>
            <a:r>
              <a:rPr lang="en-US" sz="1800" i="1" dirty="0"/>
              <a:t>key sentence</a:t>
            </a:r>
            <a:r>
              <a:rPr lang="en-US" sz="1800" dirty="0"/>
              <a:t> of a judge's reasoning.</a:t>
            </a:r>
          </a:p>
          <a:p>
            <a:endParaRPr lang="en-US" sz="1800" dirty="0"/>
          </a:p>
          <a:p>
            <a:r>
              <a:rPr lang="en-US" sz="1800" dirty="0"/>
              <a:t>"By framing a complex legal analysis as a series of targeted questions, the EQA framework allows us to deconstruct a massive, unstructured document into its core, structured components.</a:t>
            </a:r>
          </a:p>
          <a:p>
            <a:br>
              <a:rPr lang="en-US" sz="1800" dirty="0"/>
            </a:br>
            <a:endParaRPr lang="en-US" sz="1800" dirty="0"/>
          </a:p>
          <a:p>
            <a:r>
              <a:rPr lang="en-US" sz="1800" dirty="0"/>
              <a:t>"And we've seen this methodology validated across the legal NLP literature. There has been a recent surge in datasets that apply this 'reading comprehension' model to legal texts.</a:t>
            </a:r>
          </a:p>
          <a:p>
            <a:r>
              <a:rPr lang="en-US" sz="1800" dirty="0"/>
              <a:t>"For example, the </a:t>
            </a:r>
            <a:r>
              <a:rPr lang="en-US" sz="1800" b="1" dirty="0"/>
              <a:t>MAUD dataset</a:t>
            </a:r>
            <a:r>
              <a:rPr lang="en-US" sz="1800" dirty="0"/>
              <a:t> is a key benchmark here. It's a large-scale, </a:t>
            </a:r>
            <a:r>
              <a:rPr lang="en-US" sz="1800" i="1" dirty="0"/>
              <a:t>expert-annotated</a:t>
            </a:r>
            <a:r>
              <a:rPr lang="en-US" sz="1800" dirty="0"/>
              <a:t> dataset with over 47,000 questions about English-language merger agreements.</a:t>
            </a:r>
          </a:p>
          <a:p>
            <a:r>
              <a:rPr lang="en-US" sz="1800" dirty="0"/>
              <a:t>"But it's not the only one. We have </a:t>
            </a:r>
            <a:r>
              <a:rPr lang="en-US" sz="1800" b="1" dirty="0" err="1"/>
              <a:t>Koreeda</a:t>
            </a:r>
            <a:r>
              <a:rPr lang="en-US" sz="1800" b="1" dirty="0"/>
              <a:t> &amp; Manning (2021)</a:t>
            </a:r>
            <a:r>
              <a:rPr lang="en-US" sz="1800" dirty="0"/>
              <a:t>, who applied this to nondisclosure agreements. We have </a:t>
            </a:r>
            <a:r>
              <a:rPr lang="en-US" sz="1800" b="1" dirty="0"/>
              <a:t>Zheng et al. (2021)</a:t>
            </a:r>
            <a:r>
              <a:rPr lang="en-US" sz="1800" dirty="0"/>
              <a:t>, who created a massive multiple-choice dataset from US case law citations. And in other languages, </a:t>
            </a:r>
            <a:r>
              <a:rPr lang="en-US" sz="1800" b="1" dirty="0"/>
              <a:t>Duan et al. (2019)</a:t>
            </a:r>
            <a:r>
              <a:rPr lang="en-US" sz="1800" dirty="0"/>
              <a:t> created a 50,000-question, expert-annotated dataset for Chinese judicial rulings called CRJC.</a:t>
            </a:r>
          </a:p>
          <a:p>
            <a:r>
              <a:rPr lang="en-US" sz="1800" dirty="0"/>
              <a:t>"So, the literature clearly shows that EQA is a robust, validated, and state-of-the-art method for handling complex legal texts.</a:t>
            </a:r>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952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D49001DB-E131-45EC-BAD2-186F10442B54}"/>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23BE3B07-E3B6-0EBC-5374-496D71D9D3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BC44EDCE-AD98-3C0C-DA6E-60E7AE5D8B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For example, this is a figure from the MENG et al paper which uses CRJC dataset, here you can see the supporting facts are located with their start/end token indices</a:t>
            </a:r>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49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B6F09A26-F4B7-4D08-A5FE-279C48567EC2}"/>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2390DABA-C0D4-16D0-6729-7E637351DE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0F602CD9-2DAE-E29E-1516-ABC04249A9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800" dirty="0"/>
          </a:p>
          <a:p>
            <a:r>
              <a:rPr lang="en-US" sz="1800" dirty="0"/>
              <a:t>In this study we inquire whether can we operationalize the application of legal rule and creating a set of questions that reveals the underlying reasoning and then using this fixed questions on different legal judgments to verify whether can we see the answers to this fixed questions.</a:t>
            </a:r>
            <a:br>
              <a:rPr lang="en-US" sz="1800" dirty="0"/>
            </a:br>
            <a:endParaRPr lang="en-US" sz="1800" dirty="0"/>
          </a:p>
        </p:txBody>
      </p:sp>
    </p:spTree>
    <p:extLst>
      <p:ext uri="{BB962C8B-B14F-4D97-AF65-F5344CB8AC3E}">
        <p14:creationId xmlns:p14="http://schemas.microsoft.com/office/powerpoint/2010/main" val="320096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D3A0441-F957-E52B-2A99-E64849B42927}"/>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597C1771-5A4B-960D-FBB9-D238856517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2BF53F0E-CA09-8A55-8BE9-4C787A00BC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dirty="0"/>
              <a:t>"Okay, so to understand our project, we first need to understand the real-world legal problem we're solving. It’s about this new rule from the </a:t>
            </a:r>
            <a:r>
              <a:rPr lang="en-US" sz="1800" b="1" dirty="0"/>
              <a:t>Turkish Competition Authority</a:t>
            </a:r>
            <a:r>
              <a:rPr lang="en-US" sz="1800" dirty="0"/>
              <a:t>, or </a:t>
            </a:r>
            <a:r>
              <a:rPr lang="en-US" sz="1800" b="1" dirty="0"/>
              <a:t>TCA</a:t>
            </a:r>
            <a:r>
              <a:rPr lang="en-US" sz="1800" dirty="0"/>
              <a:t>.</a:t>
            </a:r>
          </a:p>
          <a:p>
            <a:endParaRPr lang="en-US" sz="1800" dirty="0"/>
          </a:p>
          <a:p>
            <a:r>
              <a:rPr lang="en-US" sz="1800" dirty="0"/>
              <a:t>"The TCA is Turkey's main market regulator. Their job is to make sure competition is fair, similar to the FTC or DOJ here in the U.S. In March 2022, they introduced this new rule.</a:t>
            </a:r>
          </a:p>
          <a:p>
            <a:endParaRPr lang="en-US" sz="1800" dirty="0"/>
          </a:p>
          <a:p>
            <a:r>
              <a:rPr lang="en-US" sz="1800" dirty="0"/>
              <a:t>"This rule is part of their </a:t>
            </a:r>
            <a:r>
              <a:rPr lang="en-US" sz="1800" b="1" dirty="0"/>
              <a:t>'merger control'</a:t>
            </a:r>
            <a:r>
              <a:rPr lang="en-US" sz="1800" dirty="0"/>
              <a:t> regime. The whole </a:t>
            </a:r>
            <a:r>
              <a:rPr lang="en-US" sz="1800" i="1" dirty="0"/>
              <a:t>purpose</a:t>
            </a:r>
            <a:r>
              <a:rPr lang="en-US" sz="1800" dirty="0"/>
              <a:t> of merger control is to prevent monopolies. Regulators want to review large business deals to stop one or two companies from getting so big that they can control an entire market and harm consumers.</a:t>
            </a:r>
          </a:p>
          <a:p>
            <a:endParaRPr lang="en-US" sz="1800" dirty="0"/>
          </a:p>
          <a:p>
            <a:r>
              <a:rPr lang="en-US" sz="1800" dirty="0"/>
              <a:t>"But this creates a </a:t>
            </a:r>
            <a:r>
              <a:rPr lang="en-US" sz="1800" b="1" dirty="0"/>
              <a:t>trade-off for the regulator</a:t>
            </a:r>
            <a:r>
              <a:rPr lang="en-US" sz="1800" dirty="0"/>
              <a:t> it's simply not logical review </a:t>
            </a:r>
            <a:r>
              <a:rPr lang="en-US" sz="1800" i="1" dirty="0"/>
              <a:t>every</a:t>
            </a:r>
            <a:r>
              <a:rPr lang="en-US" sz="1800" dirty="0"/>
              <a:t> single transaction so there is a revenue threshold, if the companies in the deal make less than a certain amount of money, they do not have to let TCA know about that. The deal is too small to worry about. This is the classic assumption in antitrust law. </a:t>
            </a:r>
            <a:br>
              <a:rPr lang="en-US" sz="1800" dirty="0"/>
            </a:br>
            <a:endParaRPr lang="en-US" sz="1800" dirty="0"/>
          </a:p>
          <a:p>
            <a:r>
              <a:rPr lang="en-US" sz="1800" dirty="0"/>
              <a:t>"The problem is </a:t>
            </a:r>
            <a:r>
              <a:rPr lang="en-US" sz="1800" b="1" dirty="0"/>
              <a:t>tech startups</a:t>
            </a:r>
            <a:r>
              <a:rPr lang="en-US" sz="1800" dirty="0"/>
              <a:t>. A startup can have a revolutionary product, millions of users, and a billion-dollar valuation, but almost </a:t>
            </a:r>
            <a:r>
              <a:rPr lang="en-US" sz="1800" i="0" u="none" dirty="0"/>
              <a:t>zero revenue</a:t>
            </a:r>
            <a:r>
              <a:rPr lang="en-US" sz="1800" dirty="0"/>
              <a:t>.</a:t>
            </a:r>
          </a:p>
          <a:p>
            <a:endParaRPr lang="en-US" sz="1800" dirty="0"/>
          </a:p>
          <a:p>
            <a:r>
              <a:rPr lang="en-US" sz="1800" dirty="0"/>
              <a:t>"Under the old rules, a huge company could buy—and shut down—a small, innovative competitor and the deal would be </a:t>
            </a:r>
            <a:r>
              <a:rPr lang="en-US" sz="1800" i="1" dirty="0"/>
              <a:t>under</a:t>
            </a:r>
            <a:r>
              <a:rPr lang="en-US" sz="1800" dirty="0"/>
              <a:t> the revenue threshold. The TCA couldn't legally review it.</a:t>
            </a:r>
          </a:p>
          <a:p>
            <a:endParaRPr lang="en-US" sz="1800" dirty="0"/>
          </a:p>
          <a:p>
            <a:r>
              <a:rPr lang="en-US" sz="1800" dirty="0"/>
              <a:t>So all around the world authorities trying to fix this </a:t>
            </a:r>
            <a:r>
              <a:rPr lang="en-US" sz="1800" dirty="0" err="1"/>
              <a:t>phenomen</a:t>
            </a:r>
            <a:r>
              <a:rPr lang="en-US" sz="1800" dirty="0"/>
              <a:t> called killer </a:t>
            </a:r>
            <a:r>
              <a:rPr lang="en-US" sz="1800" dirty="0" err="1"/>
              <a:t>acqusutions</a:t>
            </a:r>
            <a:r>
              <a:rPr lang="en-US" sz="1800" dirty="0"/>
              <a:t> and this rule shares the exact line of thinking if the company you are buying is a </a:t>
            </a:r>
            <a:r>
              <a:rPr lang="en-US" sz="1800" b="1" dirty="0"/>
              <a:t>'technology </a:t>
            </a:r>
            <a:r>
              <a:rPr lang="en-US" sz="1800" b="1" dirty="0" err="1"/>
              <a:t>undertaking,’I</a:t>
            </a:r>
            <a:r>
              <a:rPr lang="en-US" sz="1800" b="1" dirty="0"/>
              <a:t> will not apply some of the threshold, specifically the target company related one, </a:t>
            </a:r>
            <a:br>
              <a:rPr lang="en-US" sz="1800" b="1" dirty="0"/>
            </a:br>
            <a:br>
              <a:rPr lang="en-US" sz="1800" b="1" dirty="0"/>
            </a:br>
            <a:r>
              <a:rPr lang="en-US" sz="1800" dirty="0"/>
              <a:t>This effectively </a:t>
            </a:r>
            <a:r>
              <a:rPr lang="en-US" sz="1800" i="1" dirty="0"/>
              <a:t>relaxes</a:t>
            </a:r>
            <a:r>
              <a:rPr lang="en-US" sz="1800" dirty="0"/>
              <a:t> the criteria, because some of the thresholds are not being looked for anymore which </a:t>
            </a:r>
            <a:r>
              <a:rPr lang="en-US" sz="1800" i="1" dirty="0"/>
              <a:t>expands </a:t>
            </a:r>
            <a:r>
              <a:rPr lang="en-US" sz="1800" dirty="0"/>
              <a:t>the TCA's jurisdiction so it now has the power to review these deals. This means more deals should be notified which brings a legal and compliance overhead to companies.</a:t>
            </a:r>
          </a:p>
          <a:p>
            <a:endParaRPr lang="en-US" sz="1800" dirty="0"/>
          </a:p>
          <a:p>
            <a:r>
              <a:rPr lang="en-US" sz="1800" dirty="0"/>
              <a:t>The rule is simple, but its </a:t>
            </a:r>
            <a:r>
              <a:rPr lang="en-US" sz="1800" i="1" dirty="0"/>
              <a:t>application</a:t>
            </a:r>
            <a:r>
              <a:rPr lang="en-US" sz="1800" dirty="0"/>
              <a:t> is not. It has created a massive </a:t>
            </a:r>
            <a:r>
              <a:rPr lang="en-US" sz="1800" b="1" dirty="0"/>
              <a:t>'gray area'</a:t>
            </a:r>
            <a:r>
              <a:rPr lang="en-US" sz="1800" dirty="0"/>
              <a:t>. What </a:t>
            </a:r>
            <a:r>
              <a:rPr lang="en-US" sz="1800" i="1" dirty="0"/>
              <a:t>is</a:t>
            </a:r>
            <a:r>
              <a:rPr lang="en-US" sz="1800" dirty="0"/>
              <a:t> a 'technology undertaking? TCA gives us a definition which I will explain in the next slide but For example lets say the target company, company you want to buy is a roofing company, they are basically contractors, but lets say these folks use a mobile application to better connect with their customers, take orders etc.</a:t>
            </a:r>
            <a:br>
              <a:rPr lang="en-US" sz="1800" dirty="0"/>
            </a:br>
            <a:br>
              <a:rPr lang="en-US" sz="1800" dirty="0"/>
            </a:br>
            <a:r>
              <a:rPr lang="en-US" sz="1800" dirty="0"/>
              <a:t>is this a technology undertaking? This is a legal interpretation problem and questions are endless so while the rule is simple it creates a lot of questions.</a:t>
            </a:r>
            <a:br>
              <a:rPr lang="en-US" sz="1800" dirty="0"/>
            </a:br>
            <a:br>
              <a:rPr lang="en-US" sz="1800" dirty="0"/>
            </a:br>
            <a:r>
              <a:rPr lang="en-US" sz="1800" dirty="0"/>
              <a:t>"The only way to find answers is to see how the TCA decides in its first cases. This has led to a flood of analysis from law firms, all trying to dissect these new decisions to find a pattern: </a:t>
            </a:r>
            <a:r>
              <a:rPr lang="en-US" sz="1800" i="1" dirty="0"/>
              <a:t>which companies</a:t>
            </a:r>
            <a:r>
              <a:rPr lang="en-US" sz="1800" dirty="0"/>
              <a:t> are being considered 'technology undertakings,' and </a:t>
            </a:r>
            <a:r>
              <a:rPr lang="en-US" sz="1800" i="1" dirty="0"/>
              <a:t>what</a:t>
            </a:r>
            <a:r>
              <a:rPr lang="en-US" sz="1800" dirty="0"/>
              <a:t> counts as a 'market nexus’?</a:t>
            </a:r>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155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726E640-B50F-8908-EE1F-621D07992C59}"/>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211EABFE-A743-419A-C42A-F85A81670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858A208B-475F-3D3B-E917-D468A65A22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lang="en-US" sz="1800" dirty="0">
              <a:effectLst/>
              <a:latin typeface="Times New Roman" panose="02020603050405020304" pitchFamily="18" charset="0"/>
              <a:ea typeface="Times New Roman" panose="02020603050405020304" pitchFamily="18" charset="0"/>
            </a:endParaRPr>
          </a:p>
          <a:p>
            <a:r>
              <a:rPr lang="en-US" sz="1800" dirty="0"/>
              <a:t>"So, how does this new rule actually work? This flowchart visualizes the </a:t>
            </a:r>
            <a:r>
              <a:rPr lang="en-US" sz="1800" b="1" dirty="0"/>
              <a:t>core analytical task</a:t>
            </a:r>
            <a:r>
              <a:rPr lang="en-US" sz="1800" dirty="0"/>
              <a:t> that the Turkish Competition Authority and any legal practitioner must now perform.</a:t>
            </a:r>
            <a:br>
              <a:rPr lang="en-US" sz="1800" dirty="0"/>
            </a:br>
            <a:endParaRPr lang="en-US" sz="1800" dirty="0"/>
          </a:p>
          <a:p>
            <a:r>
              <a:rPr lang="en-US" sz="1800" dirty="0"/>
              <a:t>"Everything starts with a </a:t>
            </a:r>
            <a:r>
              <a:rPr lang="en-US" sz="1800" b="1" dirty="0"/>
              <a:t>'Merger or Acquisition Transaction.’</a:t>
            </a:r>
            <a:endParaRPr lang="en-US" sz="1800" dirty="0"/>
          </a:p>
          <a:p>
            <a:br>
              <a:rPr lang="en-US" sz="1800" dirty="0"/>
            </a:br>
            <a:endParaRPr lang="en-US" sz="1800" dirty="0"/>
          </a:p>
          <a:p>
            <a:r>
              <a:rPr lang="en-US" sz="1800" dirty="0"/>
              <a:t>"The </a:t>
            </a:r>
            <a:r>
              <a:rPr lang="en-US" sz="1800" b="1" dirty="0"/>
              <a:t>first test is the 'what'</a:t>
            </a:r>
            <a:r>
              <a:rPr lang="en-US" sz="1800" dirty="0"/>
              <a:t>: The TCA must determine if the target company is a </a:t>
            </a:r>
            <a:r>
              <a:rPr lang="en-US" sz="1800" b="1" dirty="0"/>
              <a:t>'technology undertaking’</a:t>
            </a:r>
            <a:r>
              <a:rPr lang="en-US" sz="1800" dirty="0"/>
              <a:t>.</a:t>
            </a:r>
          </a:p>
          <a:p>
            <a:endParaRPr lang="en-US" sz="1800" dirty="0"/>
          </a:p>
          <a:p>
            <a:r>
              <a:rPr lang="en-US" sz="1800" dirty="0"/>
              <a:t>"As the definition box on the left shows, this is a broad, substantive definition. The law, defines these as undertakings operating in fields like </a:t>
            </a:r>
            <a:r>
              <a:rPr lang="en-US" sz="1800" b="1" dirty="0"/>
              <a:t>'digital platforms, software or gaming software, financial technologies, biotechnology, pharmacology,'</a:t>
            </a:r>
            <a:r>
              <a:rPr lang="en-US" sz="1800" dirty="0"/>
              <a:t> and so on.</a:t>
            </a:r>
          </a:p>
          <a:p>
            <a:endParaRPr lang="en-US" sz="1800" dirty="0"/>
          </a:p>
          <a:p>
            <a:r>
              <a:rPr lang="en-US" sz="1800" dirty="0"/>
              <a:t>"If the answer is </a:t>
            </a:r>
            <a:r>
              <a:rPr lang="en-US" sz="1800" b="1" dirty="0"/>
              <a:t>'No’ </a:t>
            </a:r>
            <a:r>
              <a:rPr lang="en-US" sz="1800" dirty="0"/>
              <a:t>this exception is irrelevant. The TCA simply moves on and </a:t>
            </a:r>
            <a:r>
              <a:rPr lang="en-US" sz="1800" b="1" dirty="0"/>
              <a:t>'Applies the standard, strict thresholds'</a:t>
            </a:r>
            <a:r>
              <a:rPr lang="en-US" sz="1800" dirty="0"/>
              <a:t>, and the analysis for this rule ends.</a:t>
            </a:r>
            <a:br>
              <a:rPr lang="en-US" sz="1800" dirty="0"/>
            </a:br>
            <a:endParaRPr lang="en-US" sz="1800" dirty="0"/>
          </a:p>
          <a:p>
            <a:r>
              <a:rPr lang="en-US" sz="1800" dirty="0"/>
              <a:t>"But, if the answer is </a:t>
            </a:r>
            <a:r>
              <a:rPr lang="en-US" sz="1800" b="1" dirty="0"/>
              <a:t>'Yes'</a:t>
            </a:r>
            <a:r>
              <a:rPr lang="en-US" sz="1800" dirty="0"/>
              <a:t>, the analysis continues. Just </a:t>
            </a:r>
            <a:r>
              <a:rPr lang="en-US" sz="1800" i="1" dirty="0"/>
              <a:t>being</a:t>
            </a:r>
            <a:r>
              <a:rPr lang="en-US" sz="1800" dirty="0"/>
              <a:t> a tech company isn't enough.</a:t>
            </a:r>
          </a:p>
          <a:p>
            <a:endParaRPr lang="en-US" sz="1800" dirty="0"/>
          </a:p>
          <a:p>
            <a:r>
              <a:rPr lang="en-US" sz="1800" dirty="0"/>
              <a:t>"This brings us to the </a:t>
            </a:r>
            <a:r>
              <a:rPr lang="en-US" sz="1800" b="1" dirty="0"/>
              <a:t>second test, the 'where'</a:t>
            </a:r>
            <a:r>
              <a:rPr lang="en-US" sz="1800" dirty="0"/>
              <a:t>: The TCA must ask if the target company has a </a:t>
            </a:r>
            <a:r>
              <a:rPr lang="en-US" sz="1800" b="1" dirty="0"/>
              <a:t>'nexus in Turkey’</a:t>
            </a:r>
            <a:r>
              <a:rPr lang="en-US" sz="1800" dirty="0"/>
              <a:t>.</a:t>
            </a:r>
          </a:p>
          <a:p>
            <a:br>
              <a:rPr lang="en-US" sz="1800" dirty="0"/>
            </a:br>
            <a:r>
              <a:rPr lang="en-US" sz="1800" dirty="0"/>
              <a:t>"The law is also specific about this. The nexus is established if the company </a:t>
            </a:r>
            <a:r>
              <a:rPr lang="en-US" sz="1800" b="1" dirty="0"/>
              <a:t>'operate[s] or have[s] R&amp;D activities in the geographical market of Turkey or... provide[s] services to users in Turkey’</a:t>
            </a:r>
            <a:r>
              <a:rPr lang="en-US" sz="1800" dirty="0"/>
              <a:t>.</a:t>
            </a:r>
          </a:p>
          <a:p>
            <a:endParaRPr lang="en-US" sz="1800" dirty="0"/>
          </a:p>
          <a:p>
            <a:r>
              <a:rPr lang="en-US" sz="1800" dirty="0"/>
              <a:t>"If the answer here is </a:t>
            </a:r>
            <a:r>
              <a:rPr lang="en-US" sz="1800" b="1" dirty="0"/>
              <a:t>‘No, </a:t>
            </a:r>
            <a:r>
              <a:rPr lang="en-US" sz="1800" dirty="0"/>
              <a:t>the rule again does not apply, and you revert to the </a:t>
            </a:r>
            <a:r>
              <a:rPr lang="en-US" sz="1800" b="1" dirty="0"/>
              <a:t>'standard thresholds.'</a:t>
            </a:r>
            <a:endParaRPr lang="en-US" sz="1800" dirty="0"/>
          </a:p>
          <a:p>
            <a:br>
              <a:rPr lang="en-US" sz="1800" dirty="0"/>
            </a:br>
            <a:endParaRPr lang="en-US" sz="1800" dirty="0"/>
          </a:p>
          <a:p>
            <a:r>
              <a:rPr lang="en-US" sz="1800" dirty="0"/>
              <a:t>"However, if the answer to </a:t>
            </a:r>
            <a:r>
              <a:rPr lang="en-US" sz="1800" i="1" dirty="0"/>
              <a:t>both</a:t>
            </a:r>
            <a:r>
              <a:rPr lang="en-US" sz="1800" dirty="0"/>
              <a:t> of these questions is </a:t>
            </a:r>
            <a:r>
              <a:rPr lang="en-US" sz="1800" b="1" dirty="0"/>
              <a:t>'Yes'</a:t>
            </a:r>
            <a:r>
              <a:rPr lang="en-US" sz="1800" dirty="0"/>
              <a:t>...</a:t>
            </a:r>
          </a:p>
          <a:p>
            <a:r>
              <a:rPr lang="en-US" sz="1800" dirty="0"/>
              <a:t>TCA applies relaxed thresholds. This action </a:t>
            </a:r>
            <a:r>
              <a:rPr lang="en-US" sz="1800" i="1" dirty="0"/>
              <a:t>expands</a:t>
            </a:r>
            <a:r>
              <a:rPr lang="en-US" sz="1800" dirty="0"/>
              <a:t> the TCA's jurisdiction, allowing it to review a transaction that otherwise would have been too small to be notifiable.</a:t>
            </a:r>
          </a:p>
          <a:p>
            <a:br>
              <a:rPr lang="en-US" sz="1800" dirty="0"/>
            </a:br>
            <a:endParaRPr lang="en-US" sz="1800" dirty="0"/>
          </a:p>
          <a:p>
            <a:r>
              <a:rPr lang="en-US" sz="1800" dirty="0"/>
              <a:t>"This two-part, four-step logical process </a:t>
            </a:r>
            <a:r>
              <a:rPr lang="en-US" sz="1800" i="1" dirty="0"/>
              <a:t>is</a:t>
            </a:r>
            <a:r>
              <a:rPr lang="en-US" sz="1800" dirty="0"/>
              <a:t> the 'semantically complex' rule we're talking about.</a:t>
            </a:r>
          </a:p>
          <a:p>
            <a:endParaRPr lang="en-US" sz="1800" dirty="0"/>
          </a:p>
          <a:p>
            <a:r>
              <a:rPr lang="en-US" sz="1800" dirty="0"/>
              <a:t>"And this is precisely what our paper models. This flowchart </a:t>
            </a:r>
            <a:r>
              <a:rPr lang="en-US" sz="1800" i="1" dirty="0"/>
              <a:t>is</a:t>
            </a:r>
            <a:r>
              <a:rPr lang="en-US" sz="1800" dirty="0"/>
              <a:t> our annotation schema. </a:t>
            </a:r>
          </a:p>
          <a:p>
            <a:endParaRPr lang="en-US" sz="1800" dirty="0"/>
          </a:p>
          <a:p>
            <a:r>
              <a:rPr lang="en-US" sz="1800" dirty="0"/>
              <a:t>Our </a:t>
            </a:r>
            <a:r>
              <a:rPr lang="en-US" sz="1800" b="1" dirty="0"/>
              <a:t>four annotation questions</a:t>
            </a:r>
            <a:r>
              <a:rPr lang="en-US" sz="1800" dirty="0"/>
              <a:t> are designed to extract the </a:t>
            </a:r>
            <a:r>
              <a:rPr lang="en-US" sz="1800" i="1" dirty="0"/>
              <a:t>exact sentences</a:t>
            </a:r>
            <a:r>
              <a:rPr lang="en-US" sz="1800" dirty="0"/>
              <a:t> from the TCA's decisions that correspond to each step of this diagram :</a:t>
            </a:r>
          </a:p>
          <a:p>
            <a:endParaRPr lang="en-US" sz="1800" dirty="0"/>
          </a:p>
          <a:p>
            <a:r>
              <a:rPr lang="en-US" sz="1800" b="1" dirty="0"/>
              <a:t>Q1 (Business Description)</a:t>
            </a:r>
            <a:r>
              <a:rPr lang="en-US" sz="1800" dirty="0"/>
              <a:t> and </a:t>
            </a:r>
            <a:r>
              <a:rPr lang="en-US" sz="1800" b="1" dirty="0"/>
              <a:t>Q2 (Legal Classification)</a:t>
            </a:r>
            <a:r>
              <a:rPr lang="en-US" sz="1800" dirty="0"/>
              <a:t> map to this first diamond.</a:t>
            </a:r>
          </a:p>
          <a:p>
            <a:endParaRPr lang="en-US" sz="1800" dirty="0"/>
          </a:p>
          <a:p>
            <a:r>
              <a:rPr lang="en-US" sz="1800" b="1" dirty="0"/>
              <a:t>Q3 (Market Nexus)</a:t>
            </a:r>
            <a:r>
              <a:rPr lang="en-US" sz="1800" dirty="0"/>
              <a:t> maps to this second diamond.</a:t>
            </a:r>
          </a:p>
          <a:p>
            <a:endParaRPr lang="en-US" sz="1800" dirty="0"/>
          </a:p>
          <a:p>
            <a:r>
              <a:rPr lang="en-US" sz="1800" dirty="0"/>
              <a:t>And </a:t>
            </a:r>
            <a:r>
              <a:rPr lang="en-US" sz="1800" b="1" dirty="0"/>
              <a:t>Q4 (Threshold Application)</a:t>
            </a:r>
            <a:r>
              <a:rPr lang="en-US" sz="1800" dirty="0"/>
              <a:t> maps to the final outcome—whether the TCA landed in the orange box or the green one.</a:t>
            </a:r>
          </a:p>
          <a:p>
            <a:endParaRPr lang="en-US" sz="1800" dirty="0"/>
          </a:p>
          <a:p>
            <a:r>
              <a:rPr lang="en-US" sz="1800" dirty="0"/>
              <a:t>"What we have done is take this complex legal workflow and operationalize it as an extractive NLP task."</a:t>
            </a:r>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548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DD5E9438-BFCE-79B3-EDF6-9B67F11C7DEC}"/>
            </a:ext>
          </a:extLst>
        </p:cNvPr>
        <p:cNvGrpSpPr/>
        <p:nvPr/>
      </p:nvGrpSpPr>
      <p:grpSpPr>
        <a:xfrm>
          <a:off x="0" y="0"/>
          <a:ext cx="0" cy="0"/>
          <a:chOff x="0" y="0"/>
          <a:chExt cx="0" cy="0"/>
        </a:xfrm>
      </p:grpSpPr>
      <p:sp>
        <p:nvSpPr>
          <p:cNvPr id="62" name="Google Shape;62;g29fe6875168_0_3:notes">
            <a:extLst>
              <a:ext uri="{FF2B5EF4-FFF2-40B4-BE49-F238E27FC236}">
                <a16:creationId xmlns:a16="http://schemas.microsoft.com/office/drawing/2014/main" id="{FB65B75C-730E-FA16-309C-4E3B6A03D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fe6875168_0_3:notes">
            <a:extLst>
              <a:ext uri="{FF2B5EF4-FFF2-40B4-BE49-F238E27FC236}">
                <a16:creationId xmlns:a16="http://schemas.microsoft.com/office/drawing/2014/main" id="{1127FE99-EB71-E213-944F-9C6466BBD6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800" b="1" dirty="0"/>
              <a:t>To what extent can a fine-tuned BERT model, framed within an extractive QA task, effectively and accurately extract the components of a complex legal argument from specialized, non-English legal documents?</a:t>
            </a:r>
            <a:r>
              <a:rPr lang="en-US" sz="1800" dirty="0"/>
              <a:t> </a:t>
            </a:r>
          </a:p>
          <a:p>
            <a:endParaRPr lang="en-US" sz="1800" dirty="0"/>
          </a:p>
          <a:p>
            <a:r>
              <a:rPr lang="en-US" sz="1800" b="1" dirty="0"/>
              <a:t>How does the model's performance differ across various types of argumentative components, and what does this variation reveal about the nature of the legal text itself?</a:t>
            </a:r>
            <a:r>
              <a:rPr lang="en-US" sz="1800" dirty="0"/>
              <a:t> </a:t>
            </a:r>
          </a:p>
          <a:p>
            <a:endParaRPr lang="en-US" sz="1800" dirty="0"/>
          </a:p>
          <a:p>
            <a:r>
              <a:rPr lang="en-US" sz="1800" dirty="0"/>
              <a:t>And our third question, RQ3, tests our main hypothesis about the key challenge: </a:t>
            </a:r>
            <a:r>
              <a:rPr lang="en-US" sz="1800" b="1" dirty="0"/>
              <a:t>What is the role of context length in the model's performance on this legal QA task, particularly for identifying implicit reasoning?</a:t>
            </a:r>
            <a:r>
              <a:rPr lang="en-US" sz="1800" dirty="0"/>
              <a:t>" </a:t>
            </a:r>
          </a:p>
          <a:p>
            <a:pPr algn="just"/>
            <a:endParaRPr lang="en-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408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p14:dur="0" advClick="0"/>
    </mc:Choice>
    <mc:Fallback>
      <p:transition advClick="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6.xml"/><Relationship Id="rId7" Type="http://schemas.openxmlformats.org/officeDocument/2006/relationships/diagramLayout" Target="../diagrams/layout4.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Data" Target="../diagrams/data4.xml"/><Relationship Id="rId5" Type="http://schemas.openxmlformats.org/officeDocument/2006/relationships/image" Target="../media/image2.png"/><Relationship Id="rId10" Type="http://schemas.microsoft.com/office/2007/relationships/diagramDrawing" Target="../diagrams/drawing4.xml"/><Relationship Id="rId4" Type="http://schemas.openxmlformats.org/officeDocument/2006/relationships/image" Target="../media/image1.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4" name="Picture 3">
            <a:extLst>
              <a:ext uri="{FF2B5EF4-FFF2-40B4-BE49-F238E27FC236}">
                <a16:creationId xmlns:a16="http://schemas.microsoft.com/office/drawing/2014/main" id="{1DC7152B-D0A8-5F77-EDD3-C93430066AC3}"/>
              </a:ext>
            </a:extLst>
          </p:cNvPr>
          <p:cNvPicPr>
            <a:picLocks noChangeAspect="1"/>
          </p:cNvPicPr>
          <p:nvPr/>
        </p:nvPicPr>
        <p:blipFill>
          <a:blip r:embed="rId3"/>
          <a:stretch>
            <a:fillRect/>
          </a:stretch>
        </p:blipFill>
        <p:spPr>
          <a:xfrm>
            <a:off x="812798" y="518248"/>
            <a:ext cx="3311301" cy="667394"/>
          </a:xfrm>
          <a:prstGeom prst="rect">
            <a:avLst/>
          </a:prstGeom>
        </p:spPr>
      </p:pic>
      <p:sp>
        <p:nvSpPr>
          <p:cNvPr id="60" name="Google Shape;60;p13"/>
          <p:cNvSpPr txBox="1">
            <a:spLocks noGrp="1"/>
          </p:cNvSpPr>
          <p:nvPr>
            <p:ph type="subTitle" idx="1"/>
          </p:nvPr>
        </p:nvSpPr>
        <p:spPr>
          <a:xfrm>
            <a:off x="812798" y="3223919"/>
            <a:ext cx="7497393" cy="1815914"/>
          </a:xfrm>
          <a:prstGeom prst="rect">
            <a:avLst/>
          </a:prstGeom>
        </p:spPr>
        <p:txBody>
          <a:bodyPr spcFirstLastPara="1" wrap="square" lIns="91425" tIns="91425" rIns="91425" bIns="91425" anchor="t" anchorCtr="0">
            <a:normAutofit/>
          </a:bodyPr>
          <a:lstStyle/>
          <a:p>
            <a:pPr marL="0" lvl="0" indent="0" algn="ctr"/>
            <a:r>
              <a:rPr lang="en-US" sz="1200" dirty="0">
                <a:solidFill>
                  <a:schemeClr val="bg1"/>
                </a:solidFill>
                <a:latin typeface="Calibri" panose="020F0502020204030204" pitchFamily="34" charset="0"/>
                <a:cs typeface="Calibri" panose="020F0502020204030204" pitchFamily="34" charset="0"/>
              </a:rPr>
              <a:t>M. Mikail Demir</a:t>
            </a:r>
            <a:r>
              <a:rPr lang="en-US" sz="1200" baseline="30000" dirty="0">
                <a:solidFill>
                  <a:schemeClr val="bg1"/>
                </a:solidFill>
                <a:latin typeface="Calibri" panose="020F0502020204030204" pitchFamily="34" charset="0"/>
                <a:cs typeface="Calibri" panose="020F0502020204030204" pitchFamily="34" charset="0"/>
              </a:rPr>
              <a:t>  </a:t>
            </a:r>
            <a:r>
              <a:rPr lang="en-US" sz="1200" dirty="0">
                <a:solidFill>
                  <a:schemeClr val="bg1"/>
                </a:solidFill>
                <a:latin typeface="Calibri" panose="020F0502020204030204" pitchFamily="34" charset="0"/>
                <a:cs typeface="Calibri" panose="020F0502020204030204" pitchFamily="34" charset="0"/>
              </a:rPr>
              <a:t>and M. Abdullah Canbaz</a:t>
            </a:r>
            <a:endParaRPr lang="en-US" sz="1200" baseline="30000" dirty="0">
              <a:solidFill>
                <a:schemeClr val="bg1"/>
              </a:solidFill>
              <a:latin typeface="Calibri" panose="020F0502020204030204" pitchFamily="34" charset="0"/>
              <a:cs typeface="Calibri" panose="020F0502020204030204" pitchFamily="34" charset="0"/>
            </a:endParaRPr>
          </a:p>
          <a:p>
            <a:pPr marL="0" lvl="0" indent="0" algn="ctr"/>
            <a:endParaRPr lang="en-US" sz="1200" baseline="30000" dirty="0">
              <a:solidFill>
                <a:schemeClr val="bg1"/>
              </a:solidFill>
              <a:latin typeface="Calibri" panose="020F0502020204030204" pitchFamily="34" charset="0"/>
              <a:cs typeface="Calibri" panose="020F0502020204030204" pitchFamily="34" charset="0"/>
            </a:endParaRPr>
          </a:p>
          <a:p>
            <a:pPr marL="0" lvl="0" indent="0" algn="ctr"/>
            <a:r>
              <a:rPr lang="en-US" sz="1400" baseline="30000" dirty="0">
                <a:solidFill>
                  <a:schemeClr val="bg1"/>
                </a:solidFill>
                <a:latin typeface="Calibri" panose="020F0502020204030204" pitchFamily="34" charset="0"/>
                <a:cs typeface="Calibri" panose="020F0502020204030204" pitchFamily="34" charset="0"/>
              </a:rPr>
              <a:t>Department of Information Science and Technology</a:t>
            </a:r>
          </a:p>
          <a:p>
            <a:pPr marL="0" lvl="0" indent="0" algn="ctr"/>
            <a:r>
              <a:rPr lang="en-US" sz="1400" baseline="30000" dirty="0">
                <a:solidFill>
                  <a:schemeClr val="bg1"/>
                </a:solidFill>
                <a:latin typeface="Calibri" panose="020F0502020204030204" pitchFamily="34" charset="0"/>
                <a:cs typeface="Calibri" panose="020F0502020204030204" pitchFamily="34" charset="0"/>
              </a:rPr>
              <a:t>College of Emergency Preparedness, Homeland Security, and Cybersecurity University at Albany, SUNY</a:t>
            </a:r>
          </a:p>
          <a:p>
            <a:pPr marL="0" lvl="0" indent="0" algn="ctr"/>
            <a:r>
              <a:rPr lang="en-US" sz="1400" baseline="30000" dirty="0">
                <a:solidFill>
                  <a:schemeClr val="bg1"/>
                </a:solidFill>
                <a:latin typeface="Calibri" panose="020F0502020204030204" pitchFamily="34" charset="0"/>
                <a:cs typeface="Calibri" panose="020F0502020204030204" pitchFamily="34" charset="0"/>
              </a:rPr>
              <a:t>Albany, New York, United States</a:t>
            </a:r>
          </a:p>
          <a:p>
            <a:pPr marL="0" lvl="0" indent="0" algn="ctr"/>
            <a:endParaRPr lang="en-US" sz="1200" baseline="30000" dirty="0">
              <a:solidFill>
                <a:schemeClr val="bg1"/>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lang="en-US" sz="1200" baseline="30000" dirty="0">
              <a:solidFill>
                <a:schemeClr val="bg1"/>
              </a:solidFill>
              <a:latin typeface="Calibri" panose="020F0502020204030204" pitchFamily="34" charset="0"/>
              <a:cs typeface="Calibri" panose="020F0502020204030204" pitchFamily="34" charset="0"/>
            </a:endParaRPr>
          </a:p>
        </p:txBody>
      </p:sp>
      <p:pic>
        <p:nvPicPr>
          <p:cNvPr id="8" name="Picture 7" descr="A logo with lines and dots&#10;&#10;Description automatically generated">
            <a:extLst>
              <a:ext uri="{FF2B5EF4-FFF2-40B4-BE49-F238E27FC236}">
                <a16:creationId xmlns:a16="http://schemas.microsoft.com/office/drawing/2014/main" id="{17FE6378-438E-0661-CB6B-A67B8557F79F}"/>
              </a:ext>
            </a:extLst>
          </p:cNvPr>
          <p:cNvPicPr>
            <a:picLocks noChangeAspect="1"/>
          </p:cNvPicPr>
          <p:nvPr/>
        </p:nvPicPr>
        <p:blipFill>
          <a:blip r:embed="rId4"/>
          <a:stretch>
            <a:fillRect/>
          </a:stretch>
        </p:blipFill>
        <p:spPr>
          <a:xfrm>
            <a:off x="4557709" y="490517"/>
            <a:ext cx="837580" cy="769896"/>
          </a:xfrm>
          <a:prstGeom prst="rect">
            <a:avLst/>
          </a:prstGeom>
        </p:spPr>
      </p:pic>
      <p:sp>
        <p:nvSpPr>
          <p:cNvPr id="13" name="TextBox 12">
            <a:extLst>
              <a:ext uri="{FF2B5EF4-FFF2-40B4-BE49-F238E27FC236}">
                <a16:creationId xmlns:a16="http://schemas.microsoft.com/office/drawing/2014/main" id="{BDD14B7D-E313-7E1F-DAD7-13375D62BFAA}"/>
              </a:ext>
            </a:extLst>
          </p:cNvPr>
          <p:cNvSpPr txBox="1"/>
          <p:nvPr/>
        </p:nvSpPr>
        <p:spPr>
          <a:xfrm>
            <a:off x="1589452" y="2026113"/>
            <a:ext cx="5965095" cy="830997"/>
          </a:xfrm>
          <a:prstGeom prst="rect">
            <a:avLst/>
          </a:prstGeom>
          <a:noFill/>
        </p:spPr>
        <p:txBody>
          <a:bodyPr wrap="none" lIns="91440" tIns="45720" rIns="91440" bIns="45720" rtlCol="0" anchor="t">
            <a:spAutoFit/>
          </a:bodyPr>
          <a:lstStyle/>
          <a:p>
            <a:pPr algn="ctr"/>
            <a:r>
              <a:rPr lang="en-US" sz="2400" b="1" dirty="0">
                <a:solidFill>
                  <a:schemeClr val="bg1"/>
                </a:solidFill>
                <a:latin typeface="Calibri" panose="020F0502020204030204" pitchFamily="34" charset="0"/>
                <a:cs typeface="Calibri" panose="020F0502020204030204" pitchFamily="34" charset="0"/>
              </a:rPr>
              <a:t>Legal Argument Mining the TCA’s Technology</a:t>
            </a:r>
          </a:p>
          <a:p>
            <a:pPr algn="ctr"/>
            <a:r>
              <a:rPr lang="en-US" sz="2400" b="1" dirty="0">
                <a:solidFill>
                  <a:schemeClr val="bg1"/>
                </a:solidFill>
                <a:latin typeface="Calibri" panose="020F0502020204030204" pitchFamily="34" charset="0"/>
                <a:cs typeface="Calibri" panose="020F0502020204030204" pitchFamily="34" charset="0"/>
              </a:rPr>
              <a:t>Undertaking Exception with Turkish BERT</a:t>
            </a:r>
          </a:p>
        </p:txBody>
      </p:sp>
      <p:pic>
        <p:nvPicPr>
          <p:cNvPr id="7" name="Picture 6" descr="A purple circle with white text&#10;&#10;Description automatically generated">
            <a:extLst>
              <a:ext uri="{FF2B5EF4-FFF2-40B4-BE49-F238E27FC236}">
                <a16:creationId xmlns:a16="http://schemas.microsoft.com/office/drawing/2014/main" id="{C243D0A0-95EE-4492-B7BB-10ED98CD540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67" b="96500" l="2500" r="97667">
                        <a14:foregroundMark x1="59833" y1="6000" x2="50667" y2="15000"/>
                        <a14:foregroundMark x1="50667" y1="15000" x2="50667" y2="15167"/>
                        <a14:foregroundMark x1="52833" y1="3333" x2="52833" y2="3333"/>
                        <a14:foregroundMark x1="76167" y1="41000" x2="16167" y2="44333"/>
                        <a14:foregroundMark x1="16167" y1="44333" x2="10167" y2="55667"/>
                        <a14:foregroundMark x1="10167" y1="55667" x2="39667" y2="60500"/>
                        <a14:foregroundMark x1="39667" y1="60500" x2="55167" y2="60167"/>
                        <a14:foregroundMark x1="55167" y1="60167" x2="83167" y2="60333"/>
                        <a14:foregroundMark x1="83167" y1="60333" x2="94000" y2="67667"/>
                        <a14:foregroundMark x1="94000" y1="67667" x2="12333" y2="69667"/>
                        <a14:foregroundMark x1="12333" y1="69667" x2="18667" y2="55167"/>
                        <a14:foregroundMark x1="18667" y1="55167" x2="31667" y2="48333"/>
                        <a14:foregroundMark x1="31667" y1="48333" x2="49500" y2="50333"/>
                        <a14:foregroundMark x1="49500" y1="50333" x2="64667" y2="49667"/>
                        <a14:foregroundMark x1="64667" y1="49667" x2="77333" y2="52000"/>
                        <a14:foregroundMark x1="77333" y1="52000" x2="89667" y2="50167"/>
                        <a14:foregroundMark x1="94833" y1="54667" x2="92000" y2="68667"/>
                        <a14:foregroundMark x1="92000" y1="68667" x2="82167" y2="80833"/>
                        <a14:foregroundMark x1="82167" y1="80833" x2="36500" y2="89000"/>
                        <a14:foregroundMark x1="36500" y1="89000" x2="14500" y2="74667"/>
                        <a14:foregroundMark x1="14500" y1="74667" x2="7000" y2="64667"/>
                        <a14:foregroundMark x1="7000" y1="64667" x2="3167" y2="52333"/>
                        <a14:foregroundMark x1="3167" y1="52333" x2="7167" y2="44333"/>
                        <a14:foregroundMark x1="20667" y1="45000" x2="2500" y2="64667"/>
                        <a14:foregroundMark x1="2500" y1="64667" x2="9667" y2="60833"/>
                        <a14:foregroundMark x1="16000" y1="77833" x2="16500" y2="82667"/>
                        <a14:foregroundMark x1="21000" y1="79667" x2="33167" y2="90667"/>
                        <a14:foregroundMark x1="33167" y1="90667" x2="59833" y2="96167"/>
                        <a14:foregroundMark x1="59833" y1="96167" x2="72167" y2="89833"/>
                        <a14:foregroundMark x1="72167" y1="89833" x2="59333" y2="88333"/>
                        <a14:foregroundMark x1="59333" y1="88333" x2="43500" y2="91500"/>
                        <a14:foregroundMark x1="35667" y1="96167" x2="45500" y2="96500"/>
                        <a14:foregroundMark x1="97667" y1="50833" x2="97667" y2="50833"/>
                        <a14:foregroundMark x1="74500" y1="35833" x2="29000" y2="41000"/>
                        <a14:foregroundMark x1="29000" y1="41000" x2="26000" y2="40833"/>
                        <a14:foregroundMark x1="12500" y1="51667" x2="29667" y2="50000"/>
                        <a14:foregroundMark x1="29667" y1="50000" x2="46167" y2="51167"/>
                        <a14:foregroundMark x1="46167" y1="51167" x2="78333" y2="49667"/>
                        <a14:foregroundMark x1="78333" y1="49667" x2="89500" y2="57667"/>
                        <a14:foregroundMark x1="89500" y1="57667" x2="61000" y2="65000"/>
                        <a14:foregroundMark x1="61000" y1="65000" x2="24667" y2="64833"/>
                        <a14:foregroundMark x1="24667" y1="64833" x2="12500" y2="61500"/>
                        <a14:foregroundMark x1="12500" y1="61500" x2="29833" y2="62000"/>
                        <a14:foregroundMark x1="29833" y1="62000" x2="41667" y2="72000"/>
                        <a14:foregroundMark x1="41667" y1="72000" x2="72333" y2="73000"/>
                        <a14:foregroundMark x1="72333" y1="73000" x2="82000" y2="72333"/>
                        <a14:foregroundMark x1="34500" y1="78333" x2="11000" y2="61167"/>
                      </a14:backgroundRemoval>
                    </a14:imgEffect>
                  </a14:imgLayer>
                </a14:imgProps>
              </a:ext>
            </a:extLst>
          </a:blip>
          <a:stretch>
            <a:fillRect/>
          </a:stretch>
        </p:blipFill>
        <p:spPr>
          <a:xfrm>
            <a:off x="6507995" y="383490"/>
            <a:ext cx="936909" cy="936909"/>
          </a:xfrm>
          <a:prstGeom prst="rect">
            <a:avLst/>
          </a:prstGeom>
        </p:spPr>
      </p:pic>
      <p:pic>
        <p:nvPicPr>
          <p:cNvPr id="3" name="Picture 2">
            <a:extLst>
              <a:ext uri="{FF2B5EF4-FFF2-40B4-BE49-F238E27FC236}">
                <a16:creationId xmlns:a16="http://schemas.microsoft.com/office/drawing/2014/main" id="{116C505E-5CAD-B6C3-5494-F90259FE02F8}"/>
              </a:ext>
            </a:extLst>
          </p:cNvPr>
          <p:cNvPicPr>
            <a:picLocks noChangeAspect="1"/>
          </p:cNvPicPr>
          <p:nvPr/>
        </p:nvPicPr>
        <p:blipFill>
          <a:blip r:embed="rId7"/>
          <a:stretch>
            <a:fillRect/>
          </a:stretch>
        </p:blipFill>
        <p:spPr>
          <a:xfrm>
            <a:off x="6798447" y="4514873"/>
            <a:ext cx="2149986" cy="431917"/>
          </a:xfrm>
          <a:prstGeom prst="rect">
            <a:avLst/>
          </a:prstGeom>
        </p:spPr>
      </p:pic>
      <p:pic>
        <p:nvPicPr>
          <p:cNvPr id="1026" name="Picture 2">
            <a:extLst>
              <a:ext uri="{FF2B5EF4-FFF2-40B4-BE49-F238E27FC236}">
                <a16:creationId xmlns:a16="http://schemas.microsoft.com/office/drawing/2014/main" id="{90A07F65-812A-300B-9974-536A7E91B7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67" y="3957535"/>
            <a:ext cx="2428568" cy="111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D58D72C2-BA9D-012C-4B17-BD619E64A1EF}"/>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07A1E5BA-87E7-9DC8-54DD-802F4A4C4804}"/>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Methodology</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9D78E45-717B-EB65-ECC6-0F0133A04228}"/>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3C2B5442-5755-8E04-FFD5-1A127F9FB571}"/>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FEA8C5D1-9BF9-E081-CA5A-7E7BCE2D9B2C}"/>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9A86BCDD-32EC-CA74-B4CB-1A3E6F74B755}"/>
              </a:ext>
            </a:extLst>
          </p:cNvPr>
          <p:cNvPicPr>
            <a:picLocks noChangeAspect="1"/>
          </p:cNvPicPr>
          <p:nvPr/>
        </p:nvPicPr>
        <p:blipFill>
          <a:blip r:embed="rId5"/>
          <a:stretch>
            <a:fillRect/>
          </a:stretch>
        </p:blipFill>
        <p:spPr>
          <a:xfrm>
            <a:off x="685800" y="1293468"/>
            <a:ext cx="7782931" cy="3191256"/>
          </a:xfrm>
          <a:prstGeom prst="rect">
            <a:avLst/>
          </a:prstGeom>
        </p:spPr>
      </p:pic>
    </p:spTree>
    <p:extLst>
      <p:ext uri="{BB962C8B-B14F-4D97-AF65-F5344CB8AC3E}">
        <p14:creationId xmlns:p14="http://schemas.microsoft.com/office/powerpoint/2010/main" val="9635278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89872D08-C982-AAF6-E6A2-201CAD626EE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F680FC5D-3ED9-896B-F73D-15CE2B3C487C}"/>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Methodology</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1DFCFFA-ABA5-4C2C-712B-E8B9DD3E045E}"/>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9A6272B8-323F-4A19-D73A-B338A234DC07}"/>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A1BD6369-9E1E-ADC4-E5CC-1BF3E960E38E}"/>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66;p14">
            <a:extLst>
              <a:ext uri="{FF2B5EF4-FFF2-40B4-BE49-F238E27FC236}">
                <a16:creationId xmlns:a16="http://schemas.microsoft.com/office/drawing/2014/main" id="{2EFFDE30-ABB7-8A08-77D6-846279910FF0}"/>
              </a:ext>
            </a:extLst>
          </p:cNvPr>
          <p:cNvSpPr txBox="1">
            <a:spLocks noGrp="1"/>
          </p:cNvSpPr>
          <p:nvPr>
            <p:ph type="body" idx="1"/>
          </p:nvPr>
        </p:nvSpPr>
        <p:spPr>
          <a:xfrm>
            <a:off x="311700" y="1282075"/>
            <a:ext cx="836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E2E14FED-ECBD-5D36-1484-D2EB28BB6A06}"/>
              </a:ext>
            </a:extLst>
          </p:cNvPr>
          <p:cNvGraphicFramePr/>
          <p:nvPr/>
        </p:nvGraphicFramePr>
        <p:xfrm>
          <a:off x="670226" y="731375"/>
          <a:ext cx="801077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195589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163F93FA-A158-A4D5-8FC6-57E25A272FBA}"/>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F59D12C3-D063-9176-C168-0FA1F79AF0B0}"/>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Methodology</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8F86449-FECD-5D20-DA55-DD702E945B6F}"/>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9E215A0E-F712-2746-5CA0-18611B68C7FA}"/>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EE800331-075A-C363-F464-12F0F98DDC73}"/>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66;p14">
            <a:extLst>
              <a:ext uri="{FF2B5EF4-FFF2-40B4-BE49-F238E27FC236}">
                <a16:creationId xmlns:a16="http://schemas.microsoft.com/office/drawing/2014/main" id="{5BE7630F-5B79-18DC-3711-C5EB68CC2D1C}"/>
              </a:ext>
            </a:extLst>
          </p:cNvPr>
          <p:cNvSpPr txBox="1">
            <a:spLocks noGrp="1"/>
          </p:cNvSpPr>
          <p:nvPr>
            <p:ph type="body" idx="1"/>
          </p:nvPr>
        </p:nvSpPr>
        <p:spPr>
          <a:xfrm>
            <a:off x="311700" y="1282075"/>
            <a:ext cx="836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A231634C-6CC8-1BC9-21A4-56959CA633A6}"/>
              </a:ext>
            </a:extLst>
          </p:cNvPr>
          <p:cNvPicPr>
            <a:picLocks noChangeAspect="1"/>
          </p:cNvPicPr>
          <p:nvPr/>
        </p:nvPicPr>
        <p:blipFill>
          <a:blip r:embed="rId5"/>
          <a:stretch>
            <a:fillRect/>
          </a:stretch>
        </p:blipFill>
        <p:spPr>
          <a:xfrm>
            <a:off x="2387039" y="1145866"/>
            <a:ext cx="4497338" cy="3667959"/>
          </a:xfrm>
          <a:prstGeom prst="rect">
            <a:avLst/>
          </a:prstGeom>
        </p:spPr>
      </p:pic>
    </p:spTree>
    <p:extLst>
      <p:ext uri="{BB962C8B-B14F-4D97-AF65-F5344CB8AC3E}">
        <p14:creationId xmlns:p14="http://schemas.microsoft.com/office/powerpoint/2010/main" val="11401830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F1303131-AFC0-8D0B-A96F-2C4231493233}"/>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68D1D940-D649-5B85-8239-61E521518D3E}"/>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Methodology</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D85D130-3ADC-BB91-79CE-3074CC7ABCF8}"/>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BEA2C025-502E-F382-9D7C-F1018089588C}"/>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FE17D6B7-6E61-41E8-1231-6E0A8B76B84A}"/>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3" name="Diagram 2">
            <a:extLst>
              <a:ext uri="{FF2B5EF4-FFF2-40B4-BE49-F238E27FC236}">
                <a16:creationId xmlns:a16="http://schemas.microsoft.com/office/drawing/2014/main" id="{048100FF-B3A9-F33D-999B-91EE294FA06F}"/>
              </a:ext>
            </a:extLst>
          </p:cNvPr>
          <p:cNvGraphicFramePr/>
          <p:nvPr>
            <p:extLst>
              <p:ext uri="{D42A27DB-BD31-4B8C-83A1-F6EECF244321}">
                <p14:modId xmlns:p14="http://schemas.microsoft.com/office/powerpoint/2010/main" val="2968896764"/>
              </p:ext>
            </p:extLst>
          </p:nvPr>
        </p:nvGraphicFramePr>
        <p:xfrm>
          <a:off x="463000" y="792623"/>
          <a:ext cx="83693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922484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41FDC48E-A08F-C575-1580-9E5E260B6798}"/>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FC5CF464-03F6-86DB-0B97-12894F114219}"/>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Methodology</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3C286B8-AE98-C833-8473-94325C975425}"/>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DD34AE1E-B992-0E61-AF23-E9156127B175}"/>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497372F3-8D28-ABDF-E9C3-CC12801EA22B}"/>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2ECEEF55-E612-314E-714F-BACAB4E018FD}"/>
              </a:ext>
            </a:extLst>
          </p:cNvPr>
          <p:cNvPicPr>
            <a:picLocks noChangeAspect="1"/>
          </p:cNvPicPr>
          <p:nvPr/>
        </p:nvPicPr>
        <p:blipFill>
          <a:blip r:embed="rId5"/>
          <a:stretch>
            <a:fillRect/>
          </a:stretch>
        </p:blipFill>
        <p:spPr>
          <a:xfrm>
            <a:off x="2890479" y="1017725"/>
            <a:ext cx="2967852" cy="3985260"/>
          </a:xfrm>
          <a:prstGeom prst="rect">
            <a:avLst/>
          </a:prstGeom>
        </p:spPr>
      </p:pic>
    </p:spTree>
    <p:extLst>
      <p:ext uri="{BB962C8B-B14F-4D97-AF65-F5344CB8AC3E}">
        <p14:creationId xmlns:p14="http://schemas.microsoft.com/office/powerpoint/2010/main" val="24207098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2B81FC30-0227-9660-CE01-E7C948A1AB24}"/>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557AD7CE-972B-106E-FFFC-39A66F43B506}"/>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Experiment Results – Quantitative Findings</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A0B025-9381-5C99-A31A-B3C9828EE3C3}"/>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3609FA86-ADEC-FD57-2F1B-41DCD75834FE}"/>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BCEC3142-0ED8-AA1B-A8D8-DE84DA3C4AB8}"/>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87628B85-1CC0-DC2A-CF81-D9CA1685A91B}"/>
              </a:ext>
            </a:extLst>
          </p:cNvPr>
          <p:cNvPicPr>
            <a:picLocks noChangeAspect="1"/>
          </p:cNvPicPr>
          <p:nvPr/>
        </p:nvPicPr>
        <p:blipFill>
          <a:blip r:embed="rId5"/>
          <a:stretch>
            <a:fillRect/>
          </a:stretch>
        </p:blipFill>
        <p:spPr>
          <a:xfrm>
            <a:off x="845274" y="1910708"/>
            <a:ext cx="7128140" cy="2487673"/>
          </a:xfrm>
          <a:prstGeom prst="rect">
            <a:avLst/>
          </a:prstGeom>
        </p:spPr>
      </p:pic>
      <p:sp>
        <p:nvSpPr>
          <p:cNvPr id="7" name="Rectangle 6">
            <a:extLst>
              <a:ext uri="{FF2B5EF4-FFF2-40B4-BE49-F238E27FC236}">
                <a16:creationId xmlns:a16="http://schemas.microsoft.com/office/drawing/2014/main" id="{05B59F1C-A95E-FB28-050D-07C5AA87EB1C}"/>
              </a:ext>
            </a:extLst>
          </p:cNvPr>
          <p:cNvSpPr/>
          <p:nvPr/>
        </p:nvSpPr>
        <p:spPr>
          <a:xfrm>
            <a:off x="3019903" y="3483980"/>
            <a:ext cx="2315765" cy="160509"/>
          </a:xfrm>
          <a:prstGeom prst="rect">
            <a:avLst/>
          </a:prstGeom>
          <a:solidFill>
            <a:schemeClr val="tx2">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AD5727-F6F9-1CF0-B44E-213FF35E3098}"/>
              </a:ext>
            </a:extLst>
          </p:cNvPr>
          <p:cNvSpPr/>
          <p:nvPr/>
        </p:nvSpPr>
        <p:spPr>
          <a:xfrm>
            <a:off x="3019903" y="3821530"/>
            <a:ext cx="2315765" cy="160509"/>
          </a:xfrm>
          <a:prstGeom prst="rect">
            <a:avLst/>
          </a:prstGeom>
          <a:solidFill>
            <a:schemeClr val="tx2">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B0F579-0A54-DD53-9173-5EB68DA25391}"/>
              </a:ext>
            </a:extLst>
          </p:cNvPr>
          <p:cNvSpPr/>
          <p:nvPr/>
        </p:nvSpPr>
        <p:spPr>
          <a:xfrm>
            <a:off x="5444027" y="3483980"/>
            <a:ext cx="2315765" cy="160509"/>
          </a:xfrm>
          <a:prstGeom prst="rect">
            <a:avLst/>
          </a:prstGeom>
          <a:solidFill>
            <a:schemeClr val="bg2">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B384AC-18E6-CA61-0EC4-2FDAF93C8FA7}"/>
              </a:ext>
            </a:extLst>
          </p:cNvPr>
          <p:cNvSpPr/>
          <p:nvPr/>
        </p:nvSpPr>
        <p:spPr>
          <a:xfrm>
            <a:off x="5444027" y="3821530"/>
            <a:ext cx="2315765" cy="160509"/>
          </a:xfrm>
          <a:prstGeom prst="rect">
            <a:avLst/>
          </a:prstGeom>
          <a:solidFill>
            <a:schemeClr val="bg2">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2089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2ACB74B6-B489-6D14-C3B2-05C1FAF2199E}"/>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A75B3ED5-44B1-B051-9EF0-7F70F2719B0D}"/>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Experiment Results – Quantitative Findings </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D99A429-8B70-8BC0-18F4-BE57F193B7D3}"/>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82F2ADFE-1E93-D52E-9591-4AF2E01A4BFE}"/>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3E2E3033-A5EA-56F0-DB68-2F748457D20B}"/>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66;p14">
            <a:extLst>
              <a:ext uri="{FF2B5EF4-FFF2-40B4-BE49-F238E27FC236}">
                <a16:creationId xmlns:a16="http://schemas.microsoft.com/office/drawing/2014/main" id="{ADAC7A8C-059F-6C4F-92D0-148C68336C15}"/>
              </a:ext>
            </a:extLst>
          </p:cNvPr>
          <p:cNvSpPr txBox="1">
            <a:spLocks noGrp="1"/>
          </p:cNvSpPr>
          <p:nvPr>
            <p:ph type="body" idx="1"/>
          </p:nvPr>
        </p:nvSpPr>
        <p:spPr>
          <a:xfrm>
            <a:off x="311700" y="1282074"/>
            <a:ext cx="8369300" cy="3695039"/>
          </a:xfrm>
          <a:prstGeom prst="rect">
            <a:avLst/>
          </a:prstGeom>
        </p:spPr>
        <p:txBody>
          <a:bodyPr spcFirstLastPara="1" wrap="square" lIns="91425" tIns="91425" rIns="91425" bIns="91425" anchor="t" anchorCtr="0">
            <a:normAutofit/>
          </a:bodyPr>
          <a:lstStyle/>
          <a:p>
            <a:pPr marL="0" indent="0">
              <a:spcAft>
                <a:spcPts val="1200"/>
              </a:spcAft>
              <a:buNone/>
            </a:pPr>
            <a:r>
              <a:rPr lang="en-US" sz="1400" b="1" dirty="0">
                <a:solidFill>
                  <a:srgbClr val="FFC000"/>
                </a:solidFill>
                <a:latin typeface="Calibri" panose="020F0502020204030204" pitchFamily="34" charset="0"/>
                <a:cs typeface="Calibri" panose="020F0502020204030204" pitchFamily="34" charset="0"/>
              </a:rPr>
              <a:t>Evaluation Metric</a:t>
            </a:r>
          </a:p>
          <a:p>
            <a:pPr marL="342900">
              <a:spcAft>
                <a:spcPts val="1200"/>
              </a:spcAft>
            </a:pPr>
            <a:r>
              <a:rPr lang="en-US" sz="1400" dirty="0">
                <a:solidFill>
                  <a:schemeClr val="bg1"/>
                </a:solidFill>
                <a:latin typeface="Calibri" panose="020F0502020204030204" pitchFamily="34" charset="0"/>
                <a:cs typeface="Calibri" panose="020F0502020204030204" pitchFamily="34" charset="0"/>
              </a:rPr>
              <a:t>Exact Match (EM) score is a strict, binary metric that measures the percentage of predictions where the predicted text span is identical to the ground-truth answer</a:t>
            </a:r>
          </a:p>
          <a:p>
            <a:pPr marL="342900">
              <a:spcAft>
                <a:spcPts val="1200"/>
              </a:spcAft>
            </a:pPr>
            <a:r>
              <a:rPr lang="en-US" sz="1400" dirty="0">
                <a:solidFill>
                  <a:schemeClr val="bg1"/>
                </a:solidFill>
                <a:latin typeface="Calibri" panose="020F0502020204030204" pitchFamily="34" charset="0"/>
                <a:cs typeface="Calibri" panose="020F0502020204030204" pitchFamily="34" charset="0"/>
              </a:rPr>
              <a:t>More than 1 acceptable answer (qualitative findings), punctuation marks</a:t>
            </a:r>
          </a:p>
          <a:p>
            <a:pPr marL="0" indent="0">
              <a:spcAft>
                <a:spcPts val="1200"/>
              </a:spcAft>
              <a:buNone/>
            </a:pPr>
            <a:r>
              <a:rPr lang="en-US" sz="1400" b="1" dirty="0">
                <a:solidFill>
                  <a:srgbClr val="FFC000"/>
                </a:solidFill>
                <a:latin typeface="Calibri" panose="020F0502020204030204" pitchFamily="34" charset="0"/>
                <a:cs typeface="Calibri" panose="020F0502020204030204" pitchFamily="34" charset="0"/>
              </a:rPr>
              <a:t>Influence of Answer Length on Prediction Performance</a:t>
            </a:r>
          </a:p>
          <a:p>
            <a:pPr marL="285750" indent="-285750">
              <a:spcAft>
                <a:spcPts val="1200"/>
              </a:spcAft>
            </a:pPr>
            <a:r>
              <a:rPr lang="en-US" sz="1400" dirty="0">
                <a:solidFill>
                  <a:schemeClr val="bg1"/>
                </a:solidFill>
                <a:latin typeface="Calibri" panose="020F0502020204030204" pitchFamily="34" charset="0"/>
                <a:cs typeface="Calibri" panose="020F0502020204030204" pitchFamily="34" charset="0"/>
              </a:rPr>
              <a:t>The answer length is negatively correlated with performance in EQA systems.</a:t>
            </a:r>
          </a:p>
          <a:p>
            <a:pPr marL="285750" indent="-285750">
              <a:spcAft>
                <a:spcPts val="1200"/>
              </a:spcAft>
            </a:pPr>
            <a:r>
              <a:rPr lang="en-US" sz="1400" dirty="0">
                <a:solidFill>
                  <a:schemeClr val="bg1"/>
                </a:solidFill>
                <a:latin typeface="Calibri" panose="020F0502020204030204" pitchFamily="34" charset="0"/>
                <a:cs typeface="Calibri" panose="020F0502020204030204" pitchFamily="34" charset="0"/>
              </a:rPr>
              <a:t>The negative correlation is described as a strong effect found in the analysis of </a:t>
            </a:r>
            <a:r>
              <a:rPr lang="en-US" sz="1400" dirty="0" err="1">
                <a:solidFill>
                  <a:schemeClr val="bg1"/>
                </a:solidFill>
                <a:latin typeface="Calibri" panose="020F0502020204030204" pitchFamily="34" charset="0"/>
                <a:cs typeface="Calibri" panose="020F0502020204030204" pitchFamily="34" charset="0"/>
              </a:rPr>
              <a:t>DistilBERT</a:t>
            </a:r>
            <a:r>
              <a:rPr lang="en-US" sz="1400" dirty="0">
                <a:solidFill>
                  <a:schemeClr val="bg1"/>
                </a:solidFill>
                <a:latin typeface="Calibri" panose="020F0502020204030204" pitchFamily="34" charset="0"/>
                <a:cs typeface="Calibri" panose="020F0502020204030204" pitchFamily="34" charset="0"/>
              </a:rPr>
              <a:t> on </a:t>
            </a:r>
            <a:r>
              <a:rPr lang="en-US" sz="1400" dirty="0" err="1">
                <a:solidFill>
                  <a:schemeClr val="bg1"/>
                </a:solidFill>
                <a:latin typeface="Calibri" panose="020F0502020204030204" pitchFamily="34" charset="0"/>
                <a:cs typeface="Calibri" panose="020F0502020204030204" pitchFamily="34" charset="0"/>
              </a:rPr>
              <a:t>SQuAD</a:t>
            </a:r>
            <a:r>
              <a:rPr lang="en-US" sz="1400" dirty="0">
                <a:solidFill>
                  <a:schemeClr val="bg1"/>
                </a:solidFill>
                <a:latin typeface="Calibri" panose="020F0502020204030204" pitchFamily="34" charset="0"/>
                <a:cs typeface="Calibri" panose="020F0502020204030204" pitchFamily="34" charset="0"/>
              </a:rPr>
              <a:t> data.</a:t>
            </a:r>
          </a:p>
          <a:p>
            <a:pPr marL="285750" indent="-285750">
              <a:spcAft>
                <a:spcPts val="1200"/>
              </a:spcAft>
            </a:pPr>
            <a:r>
              <a:rPr lang="en-US" sz="1400" dirty="0">
                <a:solidFill>
                  <a:schemeClr val="bg1"/>
                </a:solidFill>
                <a:latin typeface="Calibri" panose="020F0502020204030204" pitchFamily="34" charset="0"/>
                <a:cs typeface="Calibri" panose="020F0502020204030204" pitchFamily="34" charset="0"/>
              </a:rPr>
              <a:t>Specifically, going from an answer length of 1 to an answer length of 5 reduces the exact match by almost a factor of 2 (</a:t>
            </a:r>
            <a:r>
              <a:rPr lang="en-US" sz="1400" dirty="0" err="1">
                <a:solidFill>
                  <a:schemeClr val="bg1"/>
                </a:solidFill>
                <a:latin typeface="Calibri" panose="020F0502020204030204" pitchFamily="34" charset="0"/>
                <a:cs typeface="Calibri" panose="020F0502020204030204" pitchFamily="34" charset="0"/>
              </a:rPr>
              <a:t>Farea</a:t>
            </a:r>
            <a:r>
              <a:rPr lang="en-US" sz="1400" dirty="0">
                <a:solidFill>
                  <a:schemeClr val="bg1"/>
                </a:solidFill>
                <a:latin typeface="Calibri" panose="020F0502020204030204" pitchFamily="34" charset="0"/>
                <a:cs typeface="Calibri" panose="020F0502020204030204" pitchFamily="34" charset="0"/>
              </a:rPr>
              <a:t> et al., 2024).</a:t>
            </a:r>
            <a:endParaRPr lang="en-US" sz="9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21697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841638B8-0894-B6F1-DAFA-D8CDAF6350F5}"/>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CC69780F-BCE4-8009-AEE3-988290D5E86B}"/>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Experiment Results – Qualitative Findings</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8F9784F-F873-F28D-F419-F01FF9807839}"/>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32B6DC5A-62C3-4114-9C82-1FC3BE47F88D}"/>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3B358E1C-0FBE-605F-BB48-5A7929FD5BC2}"/>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687B4ABA-0C7B-106F-1D61-37043C42611D}"/>
              </a:ext>
            </a:extLst>
          </p:cNvPr>
          <p:cNvPicPr>
            <a:picLocks noChangeAspect="1"/>
          </p:cNvPicPr>
          <p:nvPr/>
        </p:nvPicPr>
        <p:blipFill>
          <a:blip r:embed="rId5"/>
          <a:stretch>
            <a:fillRect/>
          </a:stretch>
        </p:blipFill>
        <p:spPr>
          <a:xfrm>
            <a:off x="311700" y="1180575"/>
            <a:ext cx="4495800" cy="3517900"/>
          </a:xfrm>
          <a:prstGeom prst="rect">
            <a:avLst/>
          </a:prstGeom>
        </p:spPr>
      </p:pic>
      <p:sp>
        <p:nvSpPr>
          <p:cNvPr id="11" name="Google Shape;66;p14">
            <a:extLst>
              <a:ext uri="{FF2B5EF4-FFF2-40B4-BE49-F238E27FC236}">
                <a16:creationId xmlns:a16="http://schemas.microsoft.com/office/drawing/2014/main" id="{80A00085-CD88-236C-12A6-7513D8717255}"/>
              </a:ext>
            </a:extLst>
          </p:cNvPr>
          <p:cNvSpPr txBox="1">
            <a:spLocks noGrp="1"/>
          </p:cNvSpPr>
          <p:nvPr>
            <p:ph type="body" idx="1"/>
          </p:nvPr>
        </p:nvSpPr>
        <p:spPr>
          <a:xfrm>
            <a:off x="4883150" y="1204566"/>
            <a:ext cx="4202398" cy="3517900"/>
          </a:xfrm>
          <a:prstGeom prst="rect">
            <a:avLst/>
          </a:prstGeom>
        </p:spPr>
        <p:txBody>
          <a:bodyPr spcFirstLastPara="1" wrap="square" lIns="91425" tIns="91425" rIns="91425" bIns="91425" anchor="t" anchorCtr="0">
            <a:normAutofit/>
          </a:bodyPr>
          <a:lstStyle/>
          <a:p>
            <a:pPr marL="285750" indent="-285750">
              <a:spcAft>
                <a:spcPts val="1200"/>
              </a:spcAft>
            </a:pPr>
            <a:r>
              <a:rPr lang="en-US" sz="2000" b="1" dirty="0">
                <a:solidFill>
                  <a:schemeClr val="lt1"/>
                </a:solidFill>
                <a:latin typeface="Calibri" panose="020F0502020204030204" pitchFamily="34" charset="0"/>
                <a:cs typeface="Calibri" panose="020F0502020204030204" pitchFamily="34" charset="0"/>
              </a:rPr>
              <a:t>What is the single best sentence that provides a neutral, factual description of the target undertaking’s core business?</a:t>
            </a:r>
          </a:p>
          <a:p>
            <a:pPr marL="742950" lvl="1" indent="-285750">
              <a:spcAft>
                <a:spcPts val="1200"/>
              </a:spcAft>
            </a:pPr>
            <a:r>
              <a:rPr lang="en-US" sz="1600" dirty="0">
                <a:solidFill>
                  <a:schemeClr val="lt1"/>
                </a:solidFill>
                <a:latin typeface="Calibri" panose="020F0502020204030204" pitchFamily="34" charset="0"/>
                <a:cs typeface="Calibri" panose="020F0502020204030204" pitchFamily="34" charset="0"/>
              </a:rPr>
              <a:t>Abundance of information</a:t>
            </a:r>
          </a:p>
          <a:p>
            <a:pPr marL="742950" lvl="1" indent="-285750">
              <a:spcAft>
                <a:spcPts val="1200"/>
              </a:spcAft>
            </a:pPr>
            <a:r>
              <a:rPr lang="en-US" sz="1600" dirty="0">
                <a:solidFill>
                  <a:schemeClr val="lt1"/>
                </a:solidFill>
                <a:latin typeface="Calibri" panose="020F0502020204030204" pitchFamily="34" charset="0"/>
                <a:cs typeface="Calibri" panose="020F0502020204030204" pitchFamily="34" charset="0"/>
              </a:rPr>
              <a:t>A direct result of being constrained to single best-sentence</a:t>
            </a:r>
          </a:p>
          <a:p>
            <a:pPr marL="0" lvl="0" indent="0" algn="l" rtl="0">
              <a:spcBef>
                <a:spcPts val="0"/>
              </a:spcBef>
              <a:spcAft>
                <a:spcPts val="1200"/>
              </a:spcAft>
              <a:buNone/>
            </a:pPr>
            <a:endParaRPr lang="en-US" sz="2000"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18692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A4EAA5E0-4F13-6959-DF52-C345F73D0D4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6C195800-DA9C-6D2D-87E7-66BFAAD940E3}"/>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Experiment Results – Qualitative Findings</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1651745-9455-BCEE-71A8-40F9B0A01703}"/>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670BE915-85CE-6F95-88AD-52AEF58A7B86}"/>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232F4BCC-0A55-FDB7-930E-622AB6E66107}"/>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66;p14">
            <a:extLst>
              <a:ext uri="{FF2B5EF4-FFF2-40B4-BE49-F238E27FC236}">
                <a16:creationId xmlns:a16="http://schemas.microsoft.com/office/drawing/2014/main" id="{993433DF-9B91-279D-D6D8-02D39FC21E14}"/>
              </a:ext>
            </a:extLst>
          </p:cNvPr>
          <p:cNvSpPr txBox="1">
            <a:spLocks noGrp="1"/>
          </p:cNvSpPr>
          <p:nvPr>
            <p:ph type="body" idx="1"/>
          </p:nvPr>
        </p:nvSpPr>
        <p:spPr>
          <a:xfrm>
            <a:off x="4883150" y="1204566"/>
            <a:ext cx="4202398" cy="3517900"/>
          </a:xfrm>
          <a:prstGeom prst="rect">
            <a:avLst/>
          </a:prstGeom>
        </p:spPr>
        <p:txBody>
          <a:bodyPr spcFirstLastPara="1" wrap="square" lIns="91425" tIns="91425" rIns="91425" bIns="91425" anchor="t" anchorCtr="0">
            <a:normAutofit fontScale="92500"/>
          </a:bodyPr>
          <a:lstStyle/>
          <a:p>
            <a:pPr marL="285750" indent="-285750">
              <a:spcAft>
                <a:spcPts val="1200"/>
              </a:spcAft>
            </a:pPr>
            <a:r>
              <a:rPr lang="en-US" sz="2000" b="1" dirty="0">
                <a:solidFill>
                  <a:schemeClr val="lt1"/>
                </a:solidFill>
                <a:latin typeface="Calibri" panose="020F0502020204030204" pitchFamily="34" charset="0"/>
                <a:cs typeface="Calibri" panose="020F0502020204030204" pitchFamily="34" charset="0"/>
              </a:rPr>
              <a:t>What is the single best sentence that provides a neutral, factual description of the target undertaking’s core business?</a:t>
            </a:r>
          </a:p>
          <a:p>
            <a:pPr marL="742950" lvl="1" indent="-285750">
              <a:spcAft>
                <a:spcPts val="1200"/>
              </a:spcAft>
            </a:pPr>
            <a:r>
              <a:rPr lang="en-US" sz="1600" dirty="0">
                <a:solidFill>
                  <a:schemeClr val="lt1"/>
                </a:solidFill>
                <a:latin typeface="Calibri" panose="020F0502020204030204" pitchFamily="34" charset="0"/>
                <a:cs typeface="Calibri" panose="020F0502020204030204" pitchFamily="34" charset="0"/>
              </a:rPr>
              <a:t>Relevant sentence, but not for this question</a:t>
            </a:r>
          </a:p>
          <a:p>
            <a:pPr marL="742950" lvl="1" indent="-285750">
              <a:spcAft>
                <a:spcPts val="1200"/>
              </a:spcAft>
            </a:pPr>
            <a:r>
              <a:rPr lang="en-US" sz="1500" dirty="0">
                <a:solidFill>
                  <a:schemeClr val="lt1"/>
                </a:solidFill>
                <a:latin typeface="Calibri" panose="020F0502020204030204" pitchFamily="34" charset="0"/>
                <a:cs typeface="Calibri" panose="020F0502020204030204" pitchFamily="34" charset="0"/>
              </a:rPr>
              <a:t>Our analysis of the 152-decision corpus revealed that only four decisions contained an explicit sentence that both discussed and confirmed the market nexus condition.</a:t>
            </a:r>
          </a:p>
          <a:p>
            <a:pPr marL="742950" lvl="1" indent="-285750">
              <a:spcAft>
                <a:spcPts val="1200"/>
              </a:spcAft>
            </a:pPr>
            <a:endParaRPr lang="en-US" sz="2000"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8944E29-A478-4F8C-C946-D7BCE53BB05D}"/>
              </a:ext>
            </a:extLst>
          </p:cNvPr>
          <p:cNvPicPr>
            <a:picLocks noChangeAspect="1"/>
          </p:cNvPicPr>
          <p:nvPr/>
        </p:nvPicPr>
        <p:blipFill>
          <a:blip r:embed="rId5"/>
          <a:stretch>
            <a:fillRect/>
          </a:stretch>
        </p:blipFill>
        <p:spPr>
          <a:xfrm>
            <a:off x="387350" y="1039466"/>
            <a:ext cx="4305300" cy="3848100"/>
          </a:xfrm>
          <a:prstGeom prst="rect">
            <a:avLst/>
          </a:prstGeom>
        </p:spPr>
      </p:pic>
    </p:spTree>
    <p:extLst>
      <p:ext uri="{BB962C8B-B14F-4D97-AF65-F5344CB8AC3E}">
        <p14:creationId xmlns:p14="http://schemas.microsoft.com/office/powerpoint/2010/main" val="21713097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42F1F1D9-977C-6D0F-6303-D12915704495}"/>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CC0FFA21-9FCF-9221-021B-6399621B1E6E}"/>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Experiment Results – Qualitative Findings</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6ADB844-C570-BCB9-3E70-E3118951C7DF}"/>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DBF02CB0-4435-3C81-F9A9-DE05B4E29B2E}"/>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CFA789C2-4A87-D2AC-01DA-C07B140DC75A}"/>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66;p14">
            <a:extLst>
              <a:ext uri="{FF2B5EF4-FFF2-40B4-BE49-F238E27FC236}">
                <a16:creationId xmlns:a16="http://schemas.microsoft.com/office/drawing/2014/main" id="{0576C7DC-B429-FD84-B453-6E93F34C8B24}"/>
              </a:ext>
            </a:extLst>
          </p:cNvPr>
          <p:cNvSpPr txBox="1">
            <a:spLocks noGrp="1"/>
          </p:cNvSpPr>
          <p:nvPr>
            <p:ph type="body" idx="1"/>
          </p:nvPr>
        </p:nvSpPr>
        <p:spPr>
          <a:xfrm>
            <a:off x="4883150" y="1204566"/>
            <a:ext cx="4202398" cy="3517900"/>
          </a:xfrm>
          <a:prstGeom prst="rect">
            <a:avLst/>
          </a:prstGeom>
        </p:spPr>
        <p:txBody>
          <a:bodyPr spcFirstLastPara="1" wrap="square" lIns="91425" tIns="91425" rIns="91425" bIns="91425" anchor="t" anchorCtr="0">
            <a:normAutofit/>
          </a:bodyPr>
          <a:lstStyle/>
          <a:p>
            <a:pPr marL="285750" indent="-285750">
              <a:spcAft>
                <a:spcPts val="1200"/>
              </a:spcAft>
            </a:pPr>
            <a:r>
              <a:rPr lang="en-US" sz="2000" b="1" dirty="0">
                <a:solidFill>
                  <a:schemeClr val="lt1"/>
                </a:solidFill>
                <a:latin typeface="Calibri" panose="020F0502020204030204" pitchFamily="34" charset="0"/>
                <a:cs typeface="Calibri" panose="020F0502020204030204" pitchFamily="34" charset="0"/>
              </a:rPr>
              <a:t>What is the exact sentence that establishes the target undertaking’s nexus to the Turkish market?</a:t>
            </a:r>
          </a:p>
          <a:p>
            <a:pPr marL="742950" lvl="1" indent="-285750">
              <a:spcAft>
                <a:spcPts val="1200"/>
              </a:spcAft>
            </a:pPr>
            <a:r>
              <a:rPr lang="en-US" sz="1600" dirty="0">
                <a:solidFill>
                  <a:schemeClr val="lt1"/>
                </a:solidFill>
                <a:latin typeface="Calibri" panose="020F0502020204030204" pitchFamily="34" charset="0"/>
                <a:cs typeface="Calibri" panose="020F0502020204030204" pitchFamily="34" charset="0"/>
              </a:rPr>
              <a:t>Contextually plausible but not the one we are looking for.</a:t>
            </a:r>
          </a:p>
          <a:p>
            <a:pPr marL="742950" lvl="1" indent="-285750">
              <a:spcAft>
                <a:spcPts val="1200"/>
              </a:spcAft>
            </a:pPr>
            <a:endParaRPr lang="en-US" sz="2000"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8667A97-EB56-2D71-9B70-05F3AE917289}"/>
              </a:ext>
            </a:extLst>
          </p:cNvPr>
          <p:cNvPicPr>
            <a:picLocks noChangeAspect="1"/>
          </p:cNvPicPr>
          <p:nvPr/>
        </p:nvPicPr>
        <p:blipFill>
          <a:blip r:embed="rId5"/>
          <a:stretch>
            <a:fillRect/>
          </a:stretch>
        </p:blipFill>
        <p:spPr>
          <a:xfrm>
            <a:off x="778853" y="942202"/>
            <a:ext cx="3410216" cy="4042627"/>
          </a:xfrm>
          <a:prstGeom prst="rect">
            <a:avLst/>
          </a:prstGeom>
        </p:spPr>
      </p:pic>
    </p:spTree>
    <p:extLst>
      <p:ext uri="{BB962C8B-B14F-4D97-AF65-F5344CB8AC3E}">
        <p14:creationId xmlns:p14="http://schemas.microsoft.com/office/powerpoint/2010/main" val="134968047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Motivation</a:t>
            </a:r>
            <a:endParaRPr b="1" dirty="0">
              <a:solidFill>
                <a:schemeClr val="bg1"/>
              </a:solidFill>
              <a:latin typeface="Calibri" panose="020F0502020204030204" pitchFamily="34" charset="0"/>
              <a:cs typeface="Calibri" panose="020F0502020204030204" pitchFamily="34" charset="0"/>
            </a:endParaRPr>
          </a:p>
        </p:txBody>
      </p:sp>
      <p:sp>
        <p:nvSpPr>
          <p:cNvPr id="66" name="Google Shape;66;p14"/>
          <p:cNvSpPr txBox="1">
            <a:spLocks noGrp="1"/>
          </p:cNvSpPr>
          <p:nvPr>
            <p:ph type="body" idx="1"/>
          </p:nvPr>
        </p:nvSpPr>
        <p:spPr>
          <a:prstGeom prst="rect">
            <a:avLst/>
          </a:prstGeom>
        </p:spPr>
        <p:txBody>
          <a:bodyPr spcFirstLastPara="1" wrap="square" lIns="91425" tIns="91425" rIns="91425" bIns="91425" anchor="t" anchorCtr="0">
            <a:normAutofit/>
          </a:bodyPr>
          <a:lstStyle/>
          <a:p>
            <a:pPr marL="285750" indent="-285750">
              <a:spcAft>
                <a:spcPts val="1200"/>
              </a:spcAft>
            </a:pPr>
            <a:r>
              <a:rPr lang="en-US" sz="2400" dirty="0">
                <a:solidFill>
                  <a:schemeClr val="lt1"/>
                </a:solidFill>
                <a:latin typeface="Calibri" panose="020F0502020204030204" pitchFamily="34" charset="0"/>
                <a:cs typeface="Calibri" panose="020F0502020204030204" pitchFamily="34" charset="0"/>
              </a:rPr>
              <a:t>Vast amounts of complex, unstructured text in the form of decisions, laws</a:t>
            </a:r>
          </a:p>
          <a:p>
            <a:pPr marL="285750" indent="-285750">
              <a:spcAft>
                <a:spcPts val="1200"/>
              </a:spcAft>
            </a:pPr>
            <a:r>
              <a:rPr lang="en-US" sz="2400" dirty="0">
                <a:solidFill>
                  <a:schemeClr val="lt1"/>
                </a:solidFill>
                <a:latin typeface="Calibri" panose="020F0502020204030204" pitchFamily="34" charset="0"/>
                <a:cs typeface="Calibri" panose="020F0502020204030204" pitchFamily="34" charset="0"/>
              </a:rPr>
              <a:t>Effective monitoring is key for robust regulations</a:t>
            </a:r>
          </a:p>
          <a:p>
            <a:pPr marL="285750" indent="-285750">
              <a:spcAft>
                <a:spcPts val="1200"/>
              </a:spcAft>
            </a:pPr>
            <a:r>
              <a:rPr lang="en-US" sz="2400" dirty="0">
                <a:solidFill>
                  <a:schemeClr val="lt1"/>
                </a:solidFill>
                <a:latin typeface="Calibri" panose="020F0502020204030204" pitchFamily="34" charset="0"/>
                <a:cs typeface="Calibri" panose="020F0502020204030204" pitchFamily="34" charset="0"/>
              </a:rPr>
              <a:t>Legal Argument Mining 🤝 Extractive Question Answering</a:t>
            </a:r>
          </a:p>
          <a:p>
            <a:pPr marL="0" lvl="0" indent="0" algn="l" rtl="0">
              <a:spcBef>
                <a:spcPts val="0"/>
              </a:spcBef>
              <a:spcAft>
                <a:spcPts val="1200"/>
              </a:spcAft>
              <a:buNone/>
            </a:pPr>
            <a:endParaRPr lang="en-US" sz="2400"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lang="en-US" sz="24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400" dirty="0">
              <a:solidFill>
                <a:schemeClr val="l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59FD72A-A43E-6A58-65CD-BC46AF033955}"/>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7C37B98E-3F51-CF40-CE1F-77123F2997E1}"/>
              </a:ext>
            </a:extLst>
          </p:cNvPr>
          <p:cNvPicPr>
            <a:picLocks noChangeAspect="1"/>
          </p:cNvPicPr>
          <p:nvPr/>
        </p:nvPicPr>
        <p:blipFill>
          <a:blip r:embed="rId4"/>
          <a:stretch>
            <a:fillRect/>
          </a:stretch>
        </p:blipFill>
        <p:spPr>
          <a:xfrm>
            <a:off x="8579052" y="49800"/>
            <a:ext cx="506496" cy="46556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8F0AD6F7-3A4C-5AFB-5955-50D24FEAAE84}"/>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6A7C0777-E2DD-321E-A410-9DAAEA5E9C3F}"/>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Experiment Results – Qualitative Findings</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9F6D659-E35A-C70B-5659-FFDB39A2C3E1}"/>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107A9C9A-7D46-BD57-6CBE-1B73D3C4A55C}"/>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E4D2FC87-5ABE-A5AA-7F44-6D0B0E7AB5ED}"/>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EF899A8E-9D95-2E2B-083A-E659B5B70673}"/>
              </a:ext>
            </a:extLst>
          </p:cNvPr>
          <p:cNvPicPr>
            <a:picLocks noChangeAspect="1"/>
          </p:cNvPicPr>
          <p:nvPr/>
        </p:nvPicPr>
        <p:blipFill>
          <a:blip r:embed="rId5"/>
          <a:stretch>
            <a:fillRect/>
          </a:stretch>
        </p:blipFill>
        <p:spPr>
          <a:xfrm>
            <a:off x="510918" y="1204566"/>
            <a:ext cx="3873501" cy="3380178"/>
          </a:xfrm>
          <a:prstGeom prst="rect">
            <a:avLst/>
          </a:prstGeom>
        </p:spPr>
      </p:pic>
      <p:sp>
        <p:nvSpPr>
          <p:cNvPr id="8" name="Google Shape;66;p14">
            <a:extLst>
              <a:ext uri="{FF2B5EF4-FFF2-40B4-BE49-F238E27FC236}">
                <a16:creationId xmlns:a16="http://schemas.microsoft.com/office/drawing/2014/main" id="{FEAF94FB-1291-506E-6EC7-C2DBABAADE20}"/>
              </a:ext>
            </a:extLst>
          </p:cNvPr>
          <p:cNvSpPr txBox="1">
            <a:spLocks/>
          </p:cNvSpPr>
          <p:nvPr/>
        </p:nvSpPr>
        <p:spPr>
          <a:xfrm>
            <a:off x="4883150" y="1204566"/>
            <a:ext cx="4202398" cy="35179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Char cha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9pPr>
          </a:lstStyle>
          <a:p>
            <a:pPr marL="285750" indent="-285750">
              <a:spcAft>
                <a:spcPts val="1200"/>
              </a:spcAft>
            </a:pPr>
            <a:r>
              <a:rPr lang="en-US" sz="2000" b="1" dirty="0">
                <a:solidFill>
                  <a:schemeClr val="lt1"/>
                </a:solidFill>
                <a:latin typeface="Calibri" panose="020F0502020204030204" pitchFamily="34" charset="0"/>
                <a:cs typeface="Calibri" panose="020F0502020204030204" pitchFamily="34" charset="0"/>
              </a:rPr>
              <a:t>What is the exact sentence that establishes the target undertaking’s nexus to the Turkish market?</a:t>
            </a:r>
          </a:p>
          <a:p>
            <a:pPr marL="742950" lvl="1" indent="-285750">
              <a:spcAft>
                <a:spcPts val="1200"/>
              </a:spcAft>
            </a:pPr>
            <a:r>
              <a:rPr lang="en-US" sz="1600" dirty="0">
                <a:solidFill>
                  <a:schemeClr val="lt1"/>
                </a:solidFill>
                <a:latin typeface="Calibri" panose="020F0502020204030204" pitchFamily="34" charset="0"/>
                <a:cs typeface="Calibri" panose="020F0502020204030204" pitchFamily="34" charset="0"/>
              </a:rPr>
              <a:t>Contextually plausible but not the one we are looking for.</a:t>
            </a:r>
          </a:p>
          <a:p>
            <a:pPr marL="742950" lvl="1" indent="-285750">
              <a:spcAft>
                <a:spcPts val="1200"/>
              </a:spcAft>
            </a:pPr>
            <a:endParaRPr lang="en-US" sz="2000" dirty="0">
              <a:solidFill>
                <a:schemeClr val="lt1"/>
              </a:solidFill>
              <a:latin typeface="Calibri" panose="020F0502020204030204" pitchFamily="34" charset="0"/>
              <a:cs typeface="Calibri" panose="020F0502020204030204" pitchFamily="34" charset="0"/>
            </a:endParaRPr>
          </a:p>
          <a:p>
            <a:pPr marL="0" indent="0">
              <a:spcAft>
                <a:spcPts val="1200"/>
              </a:spcAft>
              <a:buFont typeface="Proxima Nova"/>
              <a:buNone/>
            </a:pPr>
            <a:endParaRPr lang="en-US" sz="2000" i="1" dirty="0">
              <a:solidFill>
                <a:schemeClr val="lt1"/>
              </a:solidFill>
              <a:latin typeface="Calibri" panose="020F0502020204030204" pitchFamily="34" charset="0"/>
              <a:cs typeface="Calibri" panose="020F0502020204030204" pitchFamily="34" charset="0"/>
            </a:endParaRPr>
          </a:p>
          <a:p>
            <a:pPr marL="0" indent="0">
              <a:spcAft>
                <a:spcPts val="1200"/>
              </a:spcAft>
              <a:buFont typeface="Proxima Nova"/>
              <a:buNone/>
            </a:pPr>
            <a:endParaRPr lang="en-US" sz="20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33200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4570BDC5-0222-0D09-A6B9-2E2C1CB6C42D}"/>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32888A6E-BB01-B903-7635-C4549610C878}"/>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Limitation and Future Work</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F6FACA0-DCA9-F88C-7A90-05EA1F59FA2C}"/>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BC98E9E1-CEFF-8D50-5DF0-921731119D54}"/>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4B605102-51CC-3CBC-A029-9A26FC3CD64B}"/>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66;p14">
            <a:extLst>
              <a:ext uri="{FF2B5EF4-FFF2-40B4-BE49-F238E27FC236}">
                <a16:creationId xmlns:a16="http://schemas.microsoft.com/office/drawing/2014/main" id="{0E9A002C-F13E-C969-B125-8FA505F1A24B}"/>
              </a:ext>
            </a:extLst>
          </p:cNvPr>
          <p:cNvSpPr txBox="1">
            <a:spLocks noGrp="1"/>
          </p:cNvSpPr>
          <p:nvPr>
            <p:ph type="body" idx="1"/>
          </p:nvPr>
        </p:nvSpPr>
        <p:spPr>
          <a:xfrm>
            <a:off x="387350" y="1295925"/>
            <a:ext cx="8191702" cy="3517900"/>
          </a:xfrm>
          <a:prstGeom prst="rect">
            <a:avLst/>
          </a:prstGeom>
        </p:spPr>
        <p:txBody>
          <a:bodyPr spcFirstLastPara="1" wrap="square" lIns="91425" tIns="91425" rIns="91425" bIns="91425" anchor="t" anchorCtr="0">
            <a:normAutofit/>
          </a:bodyPr>
          <a:lstStyle/>
          <a:p>
            <a:pPr marL="457200" lvl="1" indent="0">
              <a:spcAft>
                <a:spcPts val="1200"/>
              </a:spcAft>
              <a:buNone/>
            </a:pPr>
            <a:endParaRPr lang="en-US" sz="2000"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graphicFrame>
        <p:nvGraphicFramePr>
          <p:cNvPr id="10" name="Diagram 9">
            <a:extLst>
              <a:ext uri="{FF2B5EF4-FFF2-40B4-BE49-F238E27FC236}">
                <a16:creationId xmlns:a16="http://schemas.microsoft.com/office/drawing/2014/main" id="{60698965-3C6A-78C7-2C10-5D109302E3B3}"/>
              </a:ext>
            </a:extLst>
          </p:cNvPr>
          <p:cNvGraphicFramePr/>
          <p:nvPr>
            <p:extLst>
              <p:ext uri="{D42A27DB-BD31-4B8C-83A1-F6EECF244321}">
                <p14:modId xmlns:p14="http://schemas.microsoft.com/office/powerpoint/2010/main" val="1234477343"/>
              </p:ext>
            </p:extLst>
          </p:nvPr>
        </p:nvGraphicFramePr>
        <p:xfrm>
          <a:off x="840258" y="1238250"/>
          <a:ext cx="7463484" cy="3460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197792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2531904" y="2285400"/>
            <a:ext cx="3787873" cy="1114674"/>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Thanks for listening.</a:t>
            </a:r>
            <a:br>
              <a:rPr lang="en" b="1" dirty="0">
                <a:solidFill>
                  <a:schemeClr val="bg1"/>
                </a:solidFill>
                <a:latin typeface="Calibri" panose="020F0502020204030204" pitchFamily="34" charset="0"/>
                <a:cs typeface="Calibri" panose="020F0502020204030204" pitchFamily="34" charset="0"/>
              </a:rPr>
            </a:br>
            <a:r>
              <a:rPr lang="en" b="1" dirty="0">
                <a:solidFill>
                  <a:schemeClr val="bg1"/>
                </a:solidFill>
                <a:latin typeface="Calibri" panose="020F0502020204030204" pitchFamily="34" charset="0"/>
                <a:cs typeface="Calibri" panose="020F0502020204030204" pitchFamily="34" charset="0"/>
              </a:rPr>
              <a:t>Q&amp;A?</a:t>
            </a:r>
            <a:endParaRPr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5D4488F-6ECF-6260-5CF0-AF2B1F2BADC8}"/>
              </a:ext>
            </a:extLst>
          </p:cNvPr>
          <p:cNvPicPr>
            <a:picLocks noChangeAspect="1"/>
          </p:cNvPicPr>
          <p:nvPr/>
        </p:nvPicPr>
        <p:blipFill>
          <a:blip r:embed="rId3"/>
          <a:stretch>
            <a:fillRect/>
          </a:stretch>
        </p:blipFill>
        <p:spPr>
          <a:xfrm>
            <a:off x="846208" y="825434"/>
            <a:ext cx="3311301" cy="667394"/>
          </a:xfrm>
          <a:prstGeom prst="rect">
            <a:avLst/>
          </a:prstGeom>
        </p:spPr>
      </p:pic>
      <p:pic>
        <p:nvPicPr>
          <p:cNvPr id="3" name="Picture 2" descr="A logo with lines and dots&#10;&#10;Description automatically generated">
            <a:extLst>
              <a:ext uri="{FF2B5EF4-FFF2-40B4-BE49-F238E27FC236}">
                <a16:creationId xmlns:a16="http://schemas.microsoft.com/office/drawing/2014/main" id="{366D5C5F-168C-3F9B-A6E0-62D7796B8858}"/>
              </a:ext>
            </a:extLst>
          </p:cNvPr>
          <p:cNvPicPr>
            <a:picLocks noChangeAspect="1"/>
          </p:cNvPicPr>
          <p:nvPr/>
        </p:nvPicPr>
        <p:blipFill>
          <a:blip r:embed="rId4"/>
          <a:stretch>
            <a:fillRect/>
          </a:stretch>
        </p:blipFill>
        <p:spPr>
          <a:xfrm>
            <a:off x="4260515" y="774183"/>
            <a:ext cx="837580" cy="769896"/>
          </a:xfrm>
          <a:prstGeom prst="rect">
            <a:avLst/>
          </a:prstGeom>
        </p:spPr>
      </p:pic>
      <p:pic>
        <p:nvPicPr>
          <p:cNvPr id="5" name="Picture 4" descr="A purple circle with white text&#10;&#10;Description automatically generated">
            <a:extLst>
              <a:ext uri="{FF2B5EF4-FFF2-40B4-BE49-F238E27FC236}">
                <a16:creationId xmlns:a16="http://schemas.microsoft.com/office/drawing/2014/main" id="{64C95FA8-59DD-8675-D8D7-3D709C30C4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67" b="96500" l="2500" r="97667">
                        <a14:foregroundMark x1="59833" y1="6000" x2="50667" y2="15000"/>
                        <a14:foregroundMark x1="50667" y1="15000" x2="50667" y2="15167"/>
                        <a14:foregroundMark x1="52833" y1="3333" x2="52833" y2="3333"/>
                        <a14:foregroundMark x1="76167" y1="41000" x2="16167" y2="44333"/>
                        <a14:foregroundMark x1="16167" y1="44333" x2="10167" y2="55667"/>
                        <a14:foregroundMark x1="10167" y1="55667" x2="39667" y2="60500"/>
                        <a14:foregroundMark x1="39667" y1="60500" x2="55167" y2="60167"/>
                        <a14:foregroundMark x1="55167" y1="60167" x2="83167" y2="60333"/>
                        <a14:foregroundMark x1="83167" y1="60333" x2="94000" y2="67667"/>
                        <a14:foregroundMark x1="94000" y1="67667" x2="12333" y2="69667"/>
                        <a14:foregroundMark x1="12333" y1="69667" x2="18667" y2="55167"/>
                        <a14:foregroundMark x1="18667" y1="55167" x2="31667" y2="48333"/>
                        <a14:foregroundMark x1="31667" y1="48333" x2="49500" y2="50333"/>
                        <a14:foregroundMark x1="49500" y1="50333" x2="64667" y2="49667"/>
                        <a14:foregroundMark x1="64667" y1="49667" x2="77333" y2="52000"/>
                        <a14:foregroundMark x1="77333" y1="52000" x2="89667" y2="50167"/>
                        <a14:foregroundMark x1="94833" y1="54667" x2="92000" y2="68667"/>
                        <a14:foregroundMark x1="92000" y1="68667" x2="82167" y2="80833"/>
                        <a14:foregroundMark x1="82167" y1="80833" x2="36500" y2="89000"/>
                        <a14:foregroundMark x1="36500" y1="89000" x2="14500" y2="74667"/>
                        <a14:foregroundMark x1="14500" y1="74667" x2="7000" y2="64667"/>
                        <a14:foregroundMark x1="7000" y1="64667" x2="3167" y2="52333"/>
                        <a14:foregroundMark x1="3167" y1="52333" x2="7167" y2="44333"/>
                        <a14:foregroundMark x1="20667" y1="45000" x2="2500" y2="64667"/>
                        <a14:foregroundMark x1="2500" y1="64667" x2="9667" y2="60833"/>
                        <a14:foregroundMark x1="16000" y1="77833" x2="16500" y2="82667"/>
                        <a14:foregroundMark x1="21000" y1="79667" x2="33167" y2="90667"/>
                        <a14:foregroundMark x1="33167" y1="90667" x2="59833" y2="96167"/>
                        <a14:foregroundMark x1="59833" y1="96167" x2="72167" y2="89833"/>
                        <a14:foregroundMark x1="72167" y1="89833" x2="59333" y2="88333"/>
                        <a14:foregroundMark x1="59333" y1="88333" x2="43500" y2="91500"/>
                        <a14:foregroundMark x1="35667" y1="96167" x2="45500" y2="96500"/>
                        <a14:foregroundMark x1="97667" y1="50833" x2="97667" y2="50833"/>
                        <a14:foregroundMark x1="74500" y1="35833" x2="29000" y2="41000"/>
                        <a14:foregroundMark x1="29000" y1="41000" x2="26000" y2="40833"/>
                        <a14:foregroundMark x1="12500" y1="51667" x2="29667" y2="50000"/>
                        <a14:foregroundMark x1="29667" y1="50000" x2="46167" y2="51167"/>
                        <a14:foregroundMark x1="46167" y1="51167" x2="78333" y2="49667"/>
                        <a14:foregroundMark x1="78333" y1="49667" x2="89500" y2="57667"/>
                        <a14:foregroundMark x1="89500" y1="57667" x2="61000" y2="65000"/>
                        <a14:foregroundMark x1="61000" y1="65000" x2="24667" y2="64833"/>
                        <a14:foregroundMark x1="24667" y1="64833" x2="12500" y2="61500"/>
                        <a14:foregroundMark x1="12500" y1="61500" x2="29833" y2="62000"/>
                        <a14:foregroundMark x1="29833" y1="62000" x2="41667" y2="72000"/>
                        <a14:foregroundMark x1="41667" y1="72000" x2="72333" y2="73000"/>
                        <a14:foregroundMark x1="72333" y1="73000" x2="82000" y2="72333"/>
                        <a14:foregroundMark x1="34500" y1="78333" x2="11000" y2="61167"/>
                      </a14:backgroundRemoval>
                    </a14:imgEffect>
                  </a14:imgLayer>
                </a14:imgProps>
              </a:ext>
            </a:extLst>
          </a:blip>
          <a:stretch>
            <a:fillRect/>
          </a:stretch>
        </p:blipFill>
        <p:spPr>
          <a:xfrm>
            <a:off x="6319777" y="690676"/>
            <a:ext cx="936909" cy="936909"/>
          </a:xfrm>
          <a:prstGeom prst="rect">
            <a:avLst/>
          </a:prstGeom>
        </p:spPr>
      </p:pic>
      <p:pic>
        <p:nvPicPr>
          <p:cNvPr id="4" name="Picture 3">
            <a:extLst>
              <a:ext uri="{FF2B5EF4-FFF2-40B4-BE49-F238E27FC236}">
                <a16:creationId xmlns:a16="http://schemas.microsoft.com/office/drawing/2014/main" id="{76E6B93E-6709-EF36-D86B-052B8A9E72C8}"/>
              </a:ext>
            </a:extLst>
          </p:cNvPr>
          <p:cNvPicPr>
            <a:picLocks noChangeAspect="1"/>
          </p:cNvPicPr>
          <p:nvPr/>
        </p:nvPicPr>
        <p:blipFill>
          <a:blip r:embed="rId7"/>
          <a:stretch>
            <a:fillRect/>
          </a:stretch>
        </p:blipFill>
        <p:spPr>
          <a:xfrm>
            <a:off x="6798447" y="4514873"/>
            <a:ext cx="2149986" cy="431917"/>
          </a:xfrm>
          <a:prstGeom prst="rect">
            <a:avLst/>
          </a:prstGeom>
        </p:spPr>
      </p:pic>
      <p:pic>
        <p:nvPicPr>
          <p:cNvPr id="7" name="Picture 2">
            <a:extLst>
              <a:ext uri="{FF2B5EF4-FFF2-40B4-BE49-F238E27FC236}">
                <a16:creationId xmlns:a16="http://schemas.microsoft.com/office/drawing/2014/main" id="{4EBE5E31-8311-2B82-C95F-4AD75568A9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67" y="3957535"/>
            <a:ext cx="2428568" cy="1114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8AA85221-7419-AA5D-2EC4-AEE5B6D104D2}"/>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342BC1D5-C0FA-6901-4596-EB6E2656DA62}"/>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Related Work on Legal Argument Mining / Extractive Question Answering </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E30B018-A6DF-C0AB-600C-C96B961C0246}"/>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40DF7326-5649-065B-FFAA-7EF9F24BB0DC}"/>
              </a:ext>
            </a:extLst>
          </p:cNvPr>
          <p:cNvPicPr>
            <a:picLocks noChangeAspect="1"/>
          </p:cNvPicPr>
          <p:nvPr/>
        </p:nvPicPr>
        <p:blipFill>
          <a:blip r:embed="rId4"/>
          <a:stretch>
            <a:fillRect/>
          </a:stretch>
        </p:blipFill>
        <p:spPr>
          <a:xfrm>
            <a:off x="8579052" y="49800"/>
            <a:ext cx="506496" cy="465567"/>
          </a:xfrm>
          <a:prstGeom prst="rect">
            <a:avLst/>
          </a:prstGeom>
        </p:spPr>
      </p:pic>
      <p:graphicFrame>
        <p:nvGraphicFramePr>
          <p:cNvPr id="11" name="Diagram 10">
            <a:extLst>
              <a:ext uri="{FF2B5EF4-FFF2-40B4-BE49-F238E27FC236}">
                <a16:creationId xmlns:a16="http://schemas.microsoft.com/office/drawing/2014/main" id="{81C8CAAB-BF4E-C4FE-16D4-B571531CB8B0}"/>
              </a:ext>
            </a:extLst>
          </p:cNvPr>
          <p:cNvGraphicFramePr/>
          <p:nvPr>
            <p:extLst>
              <p:ext uri="{D42A27DB-BD31-4B8C-83A1-F6EECF244321}">
                <p14:modId xmlns:p14="http://schemas.microsoft.com/office/powerpoint/2010/main" val="3085877992"/>
              </p:ext>
            </p:extLst>
          </p:nvPr>
        </p:nvGraphicFramePr>
        <p:xfrm>
          <a:off x="314561" y="2029462"/>
          <a:ext cx="3718532" cy="20583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Rectangle 2">
            <a:extLst>
              <a:ext uri="{FF2B5EF4-FFF2-40B4-BE49-F238E27FC236}">
                <a16:creationId xmlns:a16="http://schemas.microsoft.com/office/drawing/2014/main" id="{84D706EC-44A4-3B2A-BA0A-147E005C69B9}"/>
              </a:ext>
            </a:extLst>
          </p:cNvPr>
          <p:cNvSpPr>
            <a:spLocks noChangeArrowheads="1"/>
          </p:cNvSpPr>
          <p:nvPr/>
        </p:nvSpPr>
        <p:spPr bwMode="auto">
          <a:xfrm>
            <a:off x="4007052" y="2658204"/>
            <a:ext cx="5078496"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The "Richness Gap”</a:t>
            </a:r>
            <a:endParaRPr lang="en-US" altLang="en-US" sz="1600" dirty="0">
              <a:solidFill>
                <a:srgbClr val="FF0000"/>
              </a:solidFill>
              <a:latin typeface="Calibri" panose="020F0502020204030204" pitchFamily="34" charset="0"/>
              <a:cs typeface="Calibri" panose="020F0502020204030204" pitchFamily="34" charset="0"/>
            </a:endParaRPr>
          </a:p>
          <a:p>
            <a:pPr marL="171450" indent="-171450" eaLnBrk="0" fontAlgn="base" hangingPunct="0">
              <a:spcBef>
                <a:spcPct val="0"/>
              </a:spcBef>
              <a:spcAft>
                <a:spcPct val="0"/>
              </a:spcAft>
              <a:buClrTx/>
              <a:buFont typeface="Arial" panose="020B0604020202020204" pitchFamily="34" charset="0"/>
              <a:buChar char="•"/>
            </a:pPr>
            <a:r>
              <a:rPr lang="en-US" altLang="en-US" sz="1600" dirty="0">
                <a:solidFill>
                  <a:schemeClr val="bg1"/>
                </a:solidFill>
                <a:latin typeface="Calibri" panose="020F0502020204030204" pitchFamily="34" charset="0"/>
                <a:cs typeface="Calibri" panose="020F0502020204030204" pitchFamily="34" charset="0"/>
              </a:rPr>
              <a:t>Major discrepancy between classic model and rich typology in legal documents (</a:t>
            </a:r>
            <a:r>
              <a:rPr lang="en-US" altLang="en-US" sz="1600" dirty="0" err="1">
                <a:solidFill>
                  <a:schemeClr val="bg1"/>
                </a:solidFill>
                <a:latin typeface="Calibri" panose="020F0502020204030204" pitchFamily="34" charset="0"/>
                <a:cs typeface="Calibri" panose="020F0502020204030204" pitchFamily="34" charset="0"/>
              </a:rPr>
              <a:t>Habernal</a:t>
            </a:r>
            <a:r>
              <a:rPr lang="en-US" altLang="en-US" sz="1600" dirty="0">
                <a:solidFill>
                  <a:schemeClr val="bg1"/>
                </a:solidFill>
                <a:latin typeface="Calibri" panose="020F0502020204030204" pitchFamily="34" charset="0"/>
                <a:cs typeface="Calibri" panose="020F0502020204030204" pitchFamily="34" charset="0"/>
              </a:rPr>
              <a:t> et al., 2023)</a:t>
            </a:r>
            <a:endParaRPr kumimoji="0" lang="en-US" altLang="en-US" sz="1600" b="1"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6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Key Challenges in the Field</a:t>
            </a:r>
            <a:endParaRPr lang="en-US" altLang="en-US" sz="1600" dirty="0">
              <a:solidFill>
                <a:srgbClr val="FF0000"/>
              </a:solidFill>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Long Context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Expensive annotation</a:t>
            </a:r>
            <a:endParaRPr lang="en-US" altLang="en-US" sz="1600" dirty="0">
              <a:solidFill>
                <a:schemeClr val="bg1"/>
              </a:solidFill>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Utility of existing schemes</a:t>
            </a:r>
          </a:p>
          <a:p>
            <a:pPr marR="0" lvl="0" algn="l" defTabSz="914400" rtl="0" eaLnBrk="0" fontAlgn="base" latinLnBrk="0" hangingPunct="0">
              <a:lnSpc>
                <a:spcPct val="100000"/>
              </a:lnSpc>
              <a:spcBef>
                <a:spcPct val="0"/>
              </a:spcBef>
              <a:spcAft>
                <a:spcPct val="0"/>
              </a:spcAft>
              <a:buClrTx/>
              <a:buSzTx/>
              <a:tabLst/>
            </a:pPr>
            <a:endParaRPr kumimoji="0" lang="en-US" altLang="en-US" sz="105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cxnSp>
        <p:nvCxnSpPr>
          <p:cNvPr id="3" name="Elbow Connector 2">
            <a:extLst>
              <a:ext uri="{FF2B5EF4-FFF2-40B4-BE49-F238E27FC236}">
                <a16:creationId xmlns:a16="http://schemas.microsoft.com/office/drawing/2014/main" id="{1EBAC0B1-7A43-6402-1B7B-59BD5FD0C30F}"/>
              </a:ext>
            </a:extLst>
          </p:cNvPr>
          <p:cNvCxnSpPr>
            <a:cxnSpLocks/>
          </p:cNvCxnSpPr>
          <p:nvPr/>
        </p:nvCxnSpPr>
        <p:spPr>
          <a:xfrm flipV="1">
            <a:off x="1099038" y="1415562"/>
            <a:ext cx="2908014" cy="712176"/>
          </a:xfrm>
          <a:prstGeom prst="bentConnector3">
            <a:avLst>
              <a:gd name="adj1" fmla="val -79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9D04BDF-7FDC-068B-384F-92DAD1985C41}"/>
              </a:ext>
            </a:extLst>
          </p:cNvPr>
          <p:cNvPicPr>
            <a:picLocks noChangeAspect="1"/>
          </p:cNvPicPr>
          <p:nvPr/>
        </p:nvPicPr>
        <p:blipFill>
          <a:blip r:embed="rId10"/>
          <a:stretch>
            <a:fillRect/>
          </a:stretch>
        </p:blipFill>
        <p:spPr>
          <a:xfrm>
            <a:off x="4128140" y="1029584"/>
            <a:ext cx="2303912" cy="1761816"/>
          </a:xfrm>
          <a:prstGeom prst="rect">
            <a:avLst/>
          </a:prstGeom>
        </p:spPr>
      </p:pic>
    </p:spTree>
    <p:extLst>
      <p:ext uri="{BB962C8B-B14F-4D97-AF65-F5344CB8AC3E}">
        <p14:creationId xmlns:p14="http://schemas.microsoft.com/office/powerpoint/2010/main" val="255943625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3C2A7948-2330-70C4-0B1D-117298DAD199}"/>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D92136E3-EEBB-B7BE-CB07-31D0C4AAC1B3}"/>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Related Work on Legal Argument Mining / Extractive Question Answering </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A0F4E68-F81F-B523-0FA8-3C4371122538}"/>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4BE79FE1-ECDB-D6E7-F95E-739FB7580C42}"/>
              </a:ext>
            </a:extLst>
          </p:cNvPr>
          <p:cNvPicPr>
            <a:picLocks noChangeAspect="1"/>
          </p:cNvPicPr>
          <p:nvPr/>
        </p:nvPicPr>
        <p:blipFill>
          <a:blip r:embed="rId4"/>
          <a:stretch>
            <a:fillRect/>
          </a:stretch>
        </p:blipFill>
        <p:spPr>
          <a:xfrm>
            <a:off x="8579052" y="49800"/>
            <a:ext cx="506496" cy="465567"/>
          </a:xfrm>
          <a:prstGeom prst="rect">
            <a:avLst/>
          </a:prstGeom>
        </p:spPr>
      </p:pic>
      <p:graphicFrame>
        <p:nvGraphicFramePr>
          <p:cNvPr id="11" name="Diagram 10">
            <a:extLst>
              <a:ext uri="{FF2B5EF4-FFF2-40B4-BE49-F238E27FC236}">
                <a16:creationId xmlns:a16="http://schemas.microsoft.com/office/drawing/2014/main" id="{C8C553BA-D5E5-B31F-0381-7DDEA9168C63}"/>
              </a:ext>
            </a:extLst>
          </p:cNvPr>
          <p:cNvGraphicFramePr/>
          <p:nvPr/>
        </p:nvGraphicFramePr>
        <p:xfrm>
          <a:off x="314561" y="2029462"/>
          <a:ext cx="3718532" cy="20583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Rectangle 2">
            <a:extLst>
              <a:ext uri="{FF2B5EF4-FFF2-40B4-BE49-F238E27FC236}">
                <a16:creationId xmlns:a16="http://schemas.microsoft.com/office/drawing/2014/main" id="{C866DF0C-56EF-6BAF-2AB8-11F3E3E26375}"/>
              </a:ext>
            </a:extLst>
          </p:cNvPr>
          <p:cNvSpPr>
            <a:spLocks noChangeArrowheads="1"/>
          </p:cNvSpPr>
          <p:nvPr/>
        </p:nvSpPr>
        <p:spPr bwMode="auto">
          <a:xfrm>
            <a:off x="4033093" y="1187375"/>
            <a:ext cx="5078496" cy="343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15000"/>
              </a:lnSpc>
              <a:spcAft>
                <a:spcPts val="1200"/>
              </a:spcAft>
              <a:buClr>
                <a:srgbClr val="616161"/>
              </a:buClr>
              <a:buSzPts val="1800"/>
              <a:defRPr/>
            </a:pPr>
            <a:r>
              <a:rPr lang="en-US" sz="2000" b="1" dirty="0">
                <a:solidFill>
                  <a:srgbClr val="FFFF00"/>
                </a:solidFill>
                <a:latin typeface="Calibri" panose="020F0502020204030204" pitchFamily="34" charset="0"/>
                <a:cs typeface="Calibri" panose="020F0502020204030204" pitchFamily="34" charset="0"/>
                <a:sym typeface="Proxima Nova"/>
              </a:rPr>
              <a:t>Extractive Question Answering</a:t>
            </a:r>
          </a:p>
          <a:p>
            <a:pPr marL="342900" lvl="0" indent="-342900">
              <a:lnSpc>
                <a:spcPct val="115000"/>
              </a:lnSpc>
              <a:spcAft>
                <a:spcPts val="1200"/>
              </a:spcAft>
              <a:buClr>
                <a:srgbClr val="616161"/>
              </a:buClr>
              <a:buSzPts val="1800"/>
              <a:buFont typeface="Proxima Nova"/>
              <a:buChar char="●"/>
              <a:defRPr/>
            </a:pPr>
            <a:r>
              <a:rPr lang="en-US" sz="1600" dirty="0">
                <a:solidFill>
                  <a:srgbClr val="FFFFFF"/>
                </a:solidFill>
                <a:latin typeface="Calibri" panose="020F0502020204030204" pitchFamily="34" charset="0"/>
                <a:cs typeface="Calibri" panose="020F0502020204030204" pitchFamily="34" charset="0"/>
                <a:sym typeface="Proxima Nova"/>
              </a:rPr>
              <a:t>Extractive Question Answering (EQA) is the task of extracting a span of text from a given context paragraph as the answer to a specified question.</a:t>
            </a:r>
          </a:p>
          <a:p>
            <a:pPr marL="342900" lvl="0" indent="-342900">
              <a:lnSpc>
                <a:spcPct val="115000"/>
              </a:lnSpc>
              <a:spcAft>
                <a:spcPts val="1200"/>
              </a:spcAft>
              <a:buClr>
                <a:srgbClr val="616161"/>
              </a:buClr>
              <a:buSzPts val="1800"/>
              <a:buFont typeface="Proxima Nova"/>
              <a:buChar char="●"/>
              <a:defRPr/>
            </a:pPr>
            <a:r>
              <a:rPr lang="en-US" sz="1600" dirty="0" err="1">
                <a:solidFill>
                  <a:srgbClr val="FFFFFF"/>
                </a:solidFill>
                <a:latin typeface="Calibri" panose="020F0502020204030204" pitchFamily="34" charset="0"/>
                <a:cs typeface="Calibri" panose="020F0502020204030204" pitchFamily="34" charset="0"/>
                <a:sym typeface="Proxima Nova"/>
              </a:rPr>
              <a:t>SQuAD</a:t>
            </a:r>
            <a:r>
              <a:rPr lang="en-US" sz="1600" dirty="0">
                <a:solidFill>
                  <a:srgbClr val="FFFFFF"/>
                </a:solidFill>
                <a:latin typeface="Calibri" panose="020F0502020204030204" pitchFamily="34" charset="0"/>
                <a:cs typeface="Calibri" panose="020F0502020204030204" pitchFamily="34" charset="0"/>
                <a:sym typeface="Proxima Nova"/>
              </a:rPr>
              <a:t> is one of the most popular datasets for EQA, which consists of </a:t>
            </a:r>
            <a:r>
              <a:rPr lang="en-US" sz="1600" i="1" dirty="0">
                <a:solidFill>
                  <a:srgbClr val="FFFFFF"/>
                </a:solidFill>
                <a:latin typeface="Calibri" panose="020F0502020204030204" pitchFamily="34" charset="0"/>
                <a:cs typeface="Calibri" panose="020F0502020204030204" pitchFamily="34" charset="0"/>
                <a:sym typeface="Proxima Nova"/>
              </a:rPr>
              <a:t>context-question-answer span</a:t>
            </a:r>
            <a:r>
              <a:rPr lang="en-US" sz="1600" dirty="0">
                <a:solidFill>
                  <a:srgbClr val="FFFFFF"/>
                </a:solidFill>
                <a:latin typeface="Calibri" panose="020F0502020204030204" pitchFamily="34" charset="0"/>
                <a:cs typeface="Calibri" panose="020F0502020204030204" pitchFamily="34" charset="0"/>
                <a:sym typeface="Proxima Nova"/>
              </a:rPr>
              <a:t> triplets .</a:t>
            </a:r>
          </a:p>
          <a:p>
            <a:pPr marL="342900" lvl="0" indent="-342900">
              <a:lnSpc>
                <a:spcPct val="115000"/>
              </a:lnSpc>
              <a:spcAft>
                <a:spcPts val="1200"/>
              </a:spcAft>
              <a:buClr>
                <a:srgbClr val="616161"/>
              </a:buClr>
              <a:buSzPts val="1800"/>
              <a:buFont typeface="Proxima Nova"/>
              <a:buChar char="●"/>
              <a:defRPr/>
            </a:pPr>
            <a:r>
              <a:rPr lang="en-US" sz="1600" dirty="0">
                <a:solidFill>
                  <a:srgbClr val="FFFFFF"/>
                </a:solidFill>
                <a:latin typeface="Calibri" panose="020F0502020204030204" pitchFamily="34" charset="0"/>
                <a:cs typeface="Calibri" panose="020F0502020204030204" pitchFamily="34" charset="0"/>
                <a:sym typeface="Proxima Nova"/>
              </a:rPr>
              <a:t>By framing a legal analysis as a series of targeted questions, a QA framework effectively deconstructs a complex document into its structured components.</a:t>
            </a:r>
            <a:endParaRPr lang="en-US" sz="1600" i="1" dirty="0">
              <a:solidFill>
                <a:srgbClr val="FFFFFF"/>
              </a:solidFill>
              <a:latin typeface="Calibri" panose="020F0502020204030204" pitchFamily="34" charset="0"/>
              <a:cs typeface="Calibri" panose="020F0502020204030204" pitchFamily="34" charset="0"/>
              <a:sym typeface="Proxima Nova"/>
            </a:endParaRPr>
          </a:p>
        </p:txBody>
      </p:sp>
      <p:cxnSp>
        <p:nvCxnSpPr>
          <p:cNvPr id="2" name="Elbow Connector 1">
            <a:extLst>
              <a:ext uri="{FF2B5EF4-FFF2-40B4-BE49-F238E27FC236}">
                <a16:creationId xmlns:a16="http://schemas.microsoft.com/office/drawing/2014/main" id="{7427EA0B-6C47-5218-EC42-165303E3AE0F}"/>
              </a:ext>
            </a:extLst>
          </p:cNvPr>
          <p:cNvCxnSpPr>
            <a:cxnSpLocks/>
          </p:cNvCxnSpPr>
          <p:nvPr/>
        </p:nvCxnSpPr>
        <p:spPr>
          <a:xfrm flipV="1">
            <a:off x="2945423" y="1415562"/>
            <a:ext cx="1061629" cy="613900"/>
          </a:xfrm>
          <a:prstGeom prst="bentConnector3">
            <a:avLst>
              <a:gd name="adj1" fmla="val -52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00323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9B922E55-ABC7-DAA9-C326-EB70789AEC21}"/>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7E5D4395-2EBB-D724-3C36-44DC98544919}"/>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Related Work on Legal Argument Mining / Extractive Question Answering </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B6112C2-BABE-C3BA-B039-D6258136A3C2}"/>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03F3948C-3817-6E4A-D71E-11F4629115AA}"/>
              </a:ext>
            </a:extLst>
          </p:cNvPr>
          <p:cNvPicPr>
            <a:picLocks noChangeAspect="1"/>
          </p:cNvPicPr>
          <p:nvPr/>
        </p:nvPicPr>
        <p:blipFill>
          <a:blip r:embed="rId4"/>
          <a:stretch>
            <a:fillRect/>
          </a:stretch>
        </p:blipFill>
        <p:spPr>
          <a:xfrm>
            <a:off x="8579052" y="49800"/>
            <a:ext cx="506496" cy="465567"/>
          </a:xfrm>
          <a:prstGeom prst="rect">
            <a:avLst/>
          </a:prstGeom>
        </p:spPr>
      </p:pic>
      <p:graphicFrame>
        <p:nvGraphicFramePr>
          <p:cNvPr id="11" name="Diagram 10">
            <a:extLst>
              <a:ext uri="{FF2B5EF4-FFF2-40B4-BE49-F238E27FC236}">
                <a16:creationId xmlns:a16="http://schemas.microsoft.com/office/drawing/2014/main" id="{DFA6DA69-54C4-03AC-A23E-1D960DE2159B}"/>
              </a:ext>
            </a:extLst>
          </p:cNvPr>
          <p:cNvGraphicFramePr/>
          <p:nvPr/>
        </p:nvGraphicFramePr>
        <p:xfrm>
          <a:off x="314561" y="2029462"/>
          <a:ext cx="3718532" cy="20583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Rectangle 2">
            <a:extLst>
              <a:ext uri="{FF2B5EF4-FFF2-40B4-BE49-F238E27FC236}">
                <a16:creationId xmlns:a16="http://schemas.microsoft.com/office/drawing/2014/main" id="{BAE33E4C-92F3-0884-2936-EC317B453845}"/>
              </a:ext>
            </a:extLst>
          </p:cNvPr>
          <p:cNvSpPr>
            <a:spLocks noChangeArrowheads="1"/>
          </p:cNvSpPr>
          <p:nvPr/>
        </p:nvSpPr>
        <p:spPr bwMode="auto">
          <a:xfrm>
            <a:off x="4007052" y="1277380"/>
            <a:ext cx="5078496" cy="382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15000"/>
              </a:lnSpc>
              <a:spcBef>
                <a:spcPts val="0"/>
              </a:spcBef>
              <a:spcAft>
                <a:spcPts val="1200"/>
              </a:spcAft>
              <a:buClr>
                <a:srgbClr val="616161"/>
              </a:buClr>
              <a:buSzPts val="1800"/>
              <a:buFont typeface="Arial"/>
              <a:buNone/>
              <a:tabLst/>
              <a:defRPr/>
            </a:pPr>
            <a:r>
              <a:rPr kumimoji="0" lang="en-US" sz="1400" b="1"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Proxima Nova"/>
              </a:rPr>
              <a:t>Extractive Question Answering</a:t>
            </a:r>
          </a:p>
          <a:p>
            <a:pPr marL="342900" marR="0" lvl="0" indent="-342900" algn="l" defTabSz="914400" rtl="0" eaLnBrk="1" fontAlgn="auto" latinLnBrk="0" hangingPunct="1">
              <a:lnSpc>
                <a:spcPct val="115000"/>
              </a:lnSpc>
              <a:spcBef>
                <a:spcPts val="0"/>
              </a:spcBef>
              <a:spcAft>
                <a:spcPts val="1200"/>
              </a:spcAft>
              <a:buClr>
                <a:srgbClr val="616161"/>
              </a:buClr>
              <a:buSzPts val="1800"/>
              <a:buFont typeface="Proxima Nova"/>
              <a:buChar char="●"/>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rPr>
              <a:t>Extractive Question Answering (EQA) is the task of extracting a span of text from a given context paragraph as the answer to a specified question (Pearce et al., 2021)</a:t>
            </a:r>
          </a:p>
          <a:p>
            <a:pPr marL="342900" marR="0" lvl="0" indent="-342900" algn="l" defTabSz="914400" rtl="0" eaLnBrk="1" fontAlgn="auto" latinLnBrk="0" hangingPunct="1">
              <a:lnSpc>
                <a:spcPct val="115000"/>
              </a:lnSpc>
              <a:spcBef>
                <a:spcPts val="0"/>
              </a:spcBef>
              <a:spcAft>
                <a:spcPts val="1200"/>
              </a:spcAft>
              <a:buClr>
                <a:srgbClr val="616161"/>
              </a:buClr>
              <a:buSzPts val="1800"/>
              <a:buFont typeface="Proxima Nova"/>
              <a:buChar char="●"/>
              <a:tabLst/>
              <a:defRPr/>
            </a:pPr>
            <a:r>
              <a:rPr kumimoji="0" lang="en-US" sz="14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Proxima Nova"/>
              </a:rPr>
              <a:t>SQuAD</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rPr>
              <a:t> is one of the most popular datasets for EQA, which consists of </a:t>
            </a:r>
            <a:r>
              <a:rPr kumimoji="0" lang="en-US" sz="14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rPr>
              <a:t>context-question-answer span</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rPr>
              <a:t> triplets (</a:t>
            </a:r>
            <a:r>
              <a:rPr kumimoji="0" lang="en-US" sz="14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Proxima Nova"/>
              </a:rPr>
              <a:t>Rajpurkar</a:t>
            </a: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rPr>
              <a:t> et al., 2018)</a:t>
            </a:r>
          </a:p>
          <a:p>
            <a:pPr marL="342900" marR="0" lvl="0" indent="-342900" algn="l" defTabSz="914400" rtl="0" eaLnBrk="1" fontAlgn="auto" latinLnBrk="0" hangingPunct="1">
              <a:lnSpc>
                <a:spcPct val="115000"/>
              </a:lnSpc>
              <a:spcBef>
                <a:spcPts val="0"/>
              </a:spcBef>
              <a:spcAft>
                <a:spcPts val="1200"/>
              </a:spcAft>
              <a:buClr>
                <a:srgbClr val="616161"/>
              </a:buClr>
              <a:buSzPts val="1800"/>
              <a:buFont typeface="Proxima Nova"/>
              <a:buChar char="●"/>
              <a:tabLst/>
              <a:defRPr/>
            </a:pPr>
            <a:r>
              <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rPr>
              <a:t>By framing a legal analysis as a series of targeted questions, a QA framework effectively deconstructs a complex document into its structured components.</a:t>
            </a:r>
          </a:p>
          <a:p>
            <a:pPr marL="0" marR="0" lvl="0" indent="0" algn="l" defTabSz="914400" rtl="0" eaLnBrk="1" fontAlgn="auto" latinLnBrk="0" hangingPunct="1">
              <a:lnSpc>
                <a:spcPct val="115000"/>
              </a:lnSpc>
              <a:spcBef>
                <a:spcPts val="0"/>
              </a:spcBef>
              <a:spcAft>
                <a:spcPts val="1200"/>
              </a:spcAft>
              <a:buClr>
                <a:srgbClr val="616161"/>
              </a:buClr>
              <a:buSzPts val="1800"/>
              <a:buFont typeface="Arial"/>
              <a:buNone/>
              <a:tabLst/>
              <a:defRPr/>
            </a:pPr>
            <a:endParaRPr kumimoji="0" lang="en-US" sz="1400" b="0" i="1"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endParaRPr>
          </a:p>
          <a:p>
            <a:pPr marL="0" marR="0" lvl="0" indent="0" algn="l" defTabSz="914400" rtl="0" eaLnBrk="1" fontAlgn="auto" latinLnBrk="0" hangingPunct="1">
              <a:lnSpc>
                <a:spcPct val="115000"/>
              </a:lnSpc>
              <a:spcBef>
                <a:spcPts val="0"/>
              </a:spcBef>
              <a:spcAft>
                <a:spcPts val="1200"/>
              </a:spcAft>
              <a:buClr>
                <a:srgbClr val="616161"/>
              </a:buClr>
              <a:buSzPts val="1800"/>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Proxima Nova"/>
            </a:endParaRPr>
          </a:p>
        </p:txBody>
      </p:sp>
      <p:cxnSp>
        <p:nvCxnSpPr>
          <p:cNvPr id="2" name="Elbow Connector 1">
            <a:extLst>
              <a:ext uri="{FF2B5EF4-FFF2-40B4-BE49-F238E27FC236}">
                <a16:creationId xmlns:a16="http://schemas.microsoft.com/office/drawing/2014/main" id="{B491D181-999E-600A-6998-EBEE96B268C1}"/>
              </a:ext>
            </a:extLst>
          </p:cNvPr>
          <p:cNvCxnSpPr>
            <a:cxnSpLocks/>
          </p:cNvCxnSpPr>
          <p:nvPr/>
        </p:nvCxnSpPr>
        <p:spPr>
          <a:xfrm flipV="1">
            <a:off x="2945423" y="1415562"/>
            <a:ext cx="1061629" cy="613900"/>
          </a:xfrm>
          <a:prstGeom prst="bentConnector3">
            <a:avLst>
              <a:gd name="adj1" fmla="val -52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92AE01-250F-D049-CFC0-C958E261FFE8}"/>
              </a:ext>
            </a:extLst>
          </p:cNvPr>
          <p:cNvPicPr>
            <a:picLocks noChangeAspect="1"/>
          </p:cNvPicPr>
          <p:nvPr/>
        </p:nvPicPr>
        <p:blipFill>
          <a:blip r:embed="rId10"/>
          <a:stretch>
            <a:fillRect/>
          </a:stretch>
        </p:blipFill>
        <p:spPr>
          <a:xfrm>
            <a:off x="311700" y="1326154"/>
            <a:ext cx="8773848" cy="3464926"/>
          </a:xfrm>
          <a:prstGeom prst="rect">
            <a:avLst/>
          </a:prstGeom>
        </p:spPr>
      </p:pic>
    </p:spTree>
    <p:extLst>
      <p:ext uri="{BB962C8B-B14F-4D97-AF65-F5344CB8AC3E}">
        <p14:creationId xmlns:p14="http://schemas.microsoft.com/office/powerpoint/2010/main" val="28763399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C8B6A2F7-2E10-68B5-67EF-4A03860241B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3A708280-8883-D864-5D41-4356CE1DB41C}"/>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latin typeface="Calibri" panose="020F0502020204030204" pitchFamily="34" charset="0"/>
                <a:cs typeface="Calibri" panose="020F0502020204030204" pitchFamily="34" charset="0"/>
              </a:rPr>
              <a:t>Related Work on Legal Argument Mining / Extractive Question Answering </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FB50206-F298-77C8-5FDF-7CB629B65BD9}"/>
              </a:ext>
            </a:extLst>
          </p:cNvPr>
          <p:cNvPicPr>
            <a:picLocks noChangeAspect="1"/>
          </p:cNvPicPr>
          <p:nvPr/>
        </p:nvPicPr>
        <p:blipFill>
          <a:blip r:embed="rId4"/>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3E7FC988-B2A0-5466-835B-9D23149C2CFC}"/>
              </a:ext>
            </a:extLst>
          </p:cNvPr>
          <p:cNvPicPr>
            <a:picLocks noChangeAspect="1"/>
          </p:cNvPicPr>
          <p:nvPr/>
        </p:nvPicPr>
        <p:blipFill>
          <a:blip r:embed="rId5"/>
          <a:stretch>
            <a:fillRect/>
          </a:stretch>
        </p:blipFill>
        <p:spPr>
          <a:xfrm>
            <a:off x="8579052" y="49800"/>
            <a:ext cx="506496" cy="465567"/>
          </a:xfrm>
          <a:prstGeom prst="rect">
            <a:avLst/>
          </a:prstGeom>
        </p:spPr>
      </p:pic>
      <p:sp>
        <p:nvSpPr>
          <p:cNvPr id="17" name="Google Shape;66;p14">
            <a:extLst>
              <a:ext uri="{FF2B5EF4-FFF2-40B4-BE49-F238E27FC236}">
                <a16:creationId xmlns:a16="http://schemas.microsoft.com/office/drawing/2014/main" id="{F3C32FCD-9875-D13A-60AB-AB249567F7D6}"/>
              </a:ext>
            </a:extLst>
          </p:cNvPr>
          <p:cNvSpPr txBox="1">
            <a:spLocks/>
          </p:cNvSpPr>
          <p:nvPr/>
        </p:nvSpPr>
        <p:spPr>
          <a:xfrm>
            <a:off x="4111256" y="1211106"/>
            <a:ext cx="4718183" cy="205831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Char cha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9pPr>
          </a:lstStyle>
          <a:p>
            <a:pPr marL="0" marR="0" lvl="0" indent="0" algn="l" defTabSz="914400" rtl="0" eaLnBrk="1" fontAlgn="auto" latinLnBrk="0" hangingPunct="1">
              <a:lnSpc>
                <a:spcPct val="115000"/>
              </a:lnSpc>
              <a:spcBef>
                <a:spcPts val="0"/>
              </a:spcBef>
              <a:spcAft>
                <a:spcPts val="1200"/>
              </a:spcAft>
              <a:buClr>
                <a:srgbClr val="616161"/>
              </a:buClr>
              <a:buSzPts val="1800"/>
              <a:buFont typeface="Proxima Nova"/>
              <a:buNone/>
              <a:tabLst/>
              <a:defRPr/>
            </a:pPr>
            <a:r>
              <a:rPr kumimoji="0" lang="en-US" sz="24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Proxima Nova"/>
              </a:rPr>
              <a:t>Applying them together</a:t>
            </a:r>
          </a:p>
        </p:txBody>
      </p:sp>
      <p:graphicFrame>
        <p:nvGraphicFramePr>
          <p:cNvPr id="2" name="Diagram 1">
            <a:extLst>
              <a:ext uri="{FF2B5EF4-FFF2-40B4-BE49-F238E27FC236}">
                <a16:creationId xmlns:a16="http://schemas.microsoft.com/office/drawing/2014/main" id="{47336A1F-127B-F182-6EC8-948360EA1897}"/>
              </a:ext>
            </a:extLst>
          </p:cNvPr>
          <p:cNvGraphicFramePr/>
          <p:nvPr/>
        </p:nvGraphicFramePr>
        <p:xfrm>
          <a:off x="314561" y="2029462"/>
          <a:ext cx="3718532" cy="20583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6" name="Elbow Connector 5">
            <a:extLst>
              <a:ext uri="{FF2B5EF4-FFF2-40B4-BE49-F238E27FC236}">
                <a16:creationId xmlns:a16="http://schemas.microsoft.com/office/drawing/2014/main" id="{A5F7ABFD-D034-9334-8E48-77445CFEAEF8}"/>
              </a:ext>
            </a:extLst>
          </p:cNvPr>
          <p:cNvCxnSpPr/>
          <p:nvPr/>
        </p:nvCxnSpPr>
        <p:spPr>
          <a:xfrm flipV="1">
            <a:off x="2173827" y="1527104"/>
            <a:ext cx="1859266" cy="1173234"/>
          </a:xfrm>
          <a:prstGeom prst="bentConnector3">
            <a:avLst>
              <a:gd name="adj1" fmla="val 819"/>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35845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7"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CA48D7F3-469F-6D64-20F8-9FE76BF95144}"/>
            </a:ext>
          </a:extLst>
        </p:cNvPr>
        <p:cNvGrpSpPr/>
        <p:nvPr/>
      </p:nvGrpSpPr>
      <p:grpSpPr>
        <a:xfrm>
          <a:off x="0" y="0"/>
          <a:ext cx="0" cy="0"/>
          <a:chOff x="0" y="0"/>
          <a:chExt cx="0" cy="0"/>
        </a:xfrm>
      </p:grpSpPr>
      <p:pic>
        <p:nvPicPr>
          <p:cNvPr id="1026" name="Picture 2" descr="What are Mergers and Acquisitions: Types, Structures, Examples">
            <a:extLst>
              <a:ext uri="{FF2B5EF4-FFF2-40B4-BE49-F238E27FC236}">
                <a16:creationId xmlns:a16="http://schemas.microsoft.com/office/drawing/2014/main" id="{4EA144D8-72B3-6BFC-ACBB-C58D0D5B1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563" y="1857218"/>
            <a:ext cx="2760663" cy="1881083"/>
          </a:xfrm>
          <a:prstGeom prst="rect">
            <a:avLst/>
          </a:prstGeom>
          <a:noFill/>
          <a:extLst>
            <a:ext uri="{909E8E84-426E-40DD-AFC4-6F175D3DCCD1}">
              <a14:hiddenFill xmlns:a14="http://schemas.microsoft.com/office/drawing/2010/main">
                <a:solidFill>
                  <a:srgbClr val="FFFFFF"/>
                </a:solidFill>
              </a14:hiddenFill>
            </a:ext>
          </a:extLst>
        </p:spPr>
      </p:pic>
      <p:sp>
        <p:nvSpPr>
          <p:cNvPr id="65" name="Google Shape;65;p14">
            <a:extLst>
              <a:ext uri="{FF2B5EF4-FFF2-40B4-BE49-F238E27FC236}">
                <a16:creationId xmlns:a16="http://schemas.microsoft.com/office/drawing/2014/main" id="{6586E7B3-12F5-C43C-FAC3-0F96ACB3C10F}"/>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Background – Technology Undertaking Exception Rule</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0340A1C-6A0B-B832-45A8-BFDF7C7CEE10}"/>
              </a:ext>
            </a:extLst>
          </p:cNvPr>
          <p:cNvPicPr>
            <a:picLocks noChangeAspect="1"/>
          </p:cNvPicPr>
          <p:nvPr/>
        </p:nvPicPr>
        <p:blipFill>
          <a:blip r:embed="rId5"/>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15B2E360-B952-620D-4D59-5BCB71153ACD}"/>
              </a:ext>
            </a:extLst>
          </p:cNvPr>
          <p:cNvPicPr>
            <a:picLocks noChangeAspect="1"/>
          </p:cNvPicPr>
          <p:nvPr/>
        </p:nvPicPr>
        <p:blipFill>
          <a:blip r:embed="rId6"/>
          <a:stretch>
            <a:fillRect/>
          </a:stretch>
        </p:blipFill>
        <p:spPr>
          <a:xfrm>
            <a:off x="8579052" y="49800"/>
            <a:ext cx="506496" cy="465567"/>
          </a:xfrm>
          <a:prstGeom prst="rect">
            <a:avLst/>
          </a:prstGeom>
        </p:spPr>
      </p:pic>
      <p:pic>
        <p:nvPicPr>
          <p:cNvPr id="6" name="Picture 5">
            <a:extLst>
              <a:ext uri="{FF2B5EF4-FFF2-40B4-BE49-F238E27FC236}">
                <a16:creationId xmlns:a16="http://schemas.microsoft.com/office/drawing/2014/main" id="{9C45DFE3-71EC-2BA1-7B9A-297276759256}"/>
              </a:ext>
            </a:extLst>
          </p:cNvPr>
          <p:cNvPicPr>
            <a:picLocks noChangeAspect="1"/>
          </p:cNvPicPr>
          <p:nvPr/>
        </p:nvPicPr>
        <p:blipFill>
          <a:blip r:embed="rId7"/>
          <a:stretch>
            <a:fillRect/>
          </a:stretch>
        </p:blipFill>
        <p:spPr>
          <a:xfrm>
            <a:off x="5351215" y="1622479"/>
            <a:ext cx="3481085" cy="1293217"/>
          </a:xfrm>
          <a:prstGeom prst="rect">
            <a:avLst/>
          </a:prstGeom>
        </p:spPr>
      </p:pic>
      <p:pic>
        <p:nvPicPr>
          <p:cNvPr id="7" name="Picture 6">
            <a:extLst>
              <a:ext uri="{FF2B5EF4-FFF2-40B4-BE49-F238E27FC236}">
                <a16:creationId xmlns:a16="http://schemas.microsoft.com/office/drawing/2014/main" id="{40DE20D2-3A5C-B6EC-1DD2-74B0A691BB54}"/>
              </a:ext>
            </a:extLst>
          </p:cNvPr>
          <p:cNvPicPr>
            <a:picLocks noChangeAspect="1"/>
          </p:cNvPicPr>
          <p:nvPr/>
        </p:nvPicPr>
        <p:blipFill>
          <a:blip r:embed="rId8"/>
          <a:stretch>
            <a:fillRect/>
          </a:stretch>
        </p:blipFill>
        <p:spPr>
          <a:xfrm>
            <a:off x="5890563" y="1902706"/>
            <a:ext cx="2553303" cy="1444057"/>
          </a:xfrm>
          <a:prstGeom prst="rect">
            <a:avLst/>
          </a:prstGeom>
        </p:spPr>
      </p:pic>
      <p:pic>
        <p:nvPicPr>
          <p:cNvPr id="8" name="Picture 7">
            <a:extLst>
              <a:ext uri="{FF2B5EF4-FFF2-40B4-BE49-F238E27FC236}">
                <a16:creationId xmlns:a16="http://schemas.microsoft.com/office/drawing/2014/main" id="{17B5B27C-DEAD-C4FA-A880-7370F39E3241}"/>
              </a:ext>
            </a:extLst>
          </p:cNvPr>
          <p:cNvPicPr>
            <a:picLocks noChangeAspect="1"/>
          </p:cNvPicPr>
          <p:nvPr/>
        </p:nvPicPr>
        <p:blipFill>
          <a:blip r:embed="rId9"/>
          <a:stretch>
            <a:fillRect/>
          </a:stretch>
        </p:blipFill>
        <p:spPr>
          <a:xfrm>
            <a:off x="5785153" y="2261239"/>
            <a:ext cx="2994380" cy="1552039"/>
          </a:xfrm>
          <a:prstGeom prst="rect">
            <a:avLst/>
          </a:prstGeom>
        </p:spPr>
      </p:pic>
      <p:pic>
        <p:nvPicPr>
          <p:cNvPr id="9" name="Picture 8">
            <a:extLst>
              <a:ext uri="{FF2B5EF4-FFF2-40B4-BE49-F238E27FC236}">
                <a16:creationId xmlns:a16="http://schemas.microsoft.com/office/drawing/2014/main" id="{46FA734D-2941-54E2-2755-1C3D509F72DB}"/>
              </a:ext>
            </a:extLst>
          </p:cNvPr>
          <p:cNvPicPr>
            <a:picLocks noChangeAspect="1"/>
          </p:cNvPicPr>
          <p:nvPr/>
        </p:nvPicPr>
        <p:blipFill>
          <a:blip r:embed="rId10"/>
          <a:stretch>
            <a:fillRect/>
          </a:stretch>
        </p:blipFill>
        <p:spPr>
          <a:xfrm>
            <a:off x="6115727" y="2685214"/>
            <a:ext cx="2690189" cy="1430227"/>
          </a:xfrm>
          <a:prstGeom prst="rect">
            <a:avLst/>
          </a:prstGeom>
        </p:spPr>
      </p:pic>
      <p:sp>
        <p:nvSpPr>
          <p:cNvPr id="11" name="Google Shape;66;p14">
            <a:extLst>
              <a:ext uri="{FF2B5EF4-FFF2-40B4-BE49-F238E27FC236}">
                <a16:creationId xmlns:a16="http://schemas.microsoft.com/office/drawing/2014/main" id="{A64C9FEE-0105-4F67-8AAE-B96BB405EA94}"/>
              </a:ext>
            </a:extLst>
          </p:cNvPr>
          <p:cNvSpPr txBox="1">
            <a:spLocks noGrp="1"/>
          </p:cNvSpPr>
          <p:nvPr>
            <p:ph type="body" idx="1"/>
          </p:nvPr>
        </p:nvSpPr>
        <p:spPr>
          <a:xfrm>
            <a:off x="311700" y="1152475"/>
            <a:ext cx="4873758" cy="3416400"/>
          </a:xfrm>
          <a:prstGeom prst="rect">
            <a:avLst/>
          </a:prstGeom>
        </p:spPr>
        <p:txBody>
          <a:bodyPr spcFirstLastPara="1" wrap="square" lIns="91425" tIns="91425" rIns="91425" bIns="91425" anchor="t" anchorCtr="0">
            <a:normAutofit/>
          </a:bodyPr>
          <a:lstStyle/>
          <a:p>
            <a:pPr marL="285750" indent="-285750">
              <a:spcAft>
                <a:spcPts val="1200"/>
              </a:spcAft>
            </a:pPr>
            <a:r>
              <a:rPr lang="en-US" sz="2000" dirty="0">
                <a:solidFill>
                  <a:schemeClr val="lt1"/>
                </a:solidFill>
                <a:latin typeface="Calibri" panose="020F0502020204030204" pitchFamily="34" charset="0"/>
                <a:cs typeface="Calibri" panose="020F0502020204030204" pitchFamily="34" charset="0"/>
              </a:rPr>
              <a:t>Introduced by the Turkish Competition Authority (TCA) in March 2022</a:t>
            </a:r>
          </a:p>
          <a:p>
            <a:pPr marL="285750" indent="-285750">
              <a:spcAft>
                <a:spcPts val="1200"/>
              </a:spcAft>
            </a:pPr>
            <a:r>
              <a:rPr lang="en-US" sz="2000" dirty="0">
                <a:solidFill>
                  <a:schemeClr val="lt1"/>
                </a:solidFill>
                <a:latin typeface="Calibri" panose="020F0502020204030204" pitchFamily="34" charset="0"/>
                <a:cs typeface="Calibri" panose="020F0502020204030204" pitchFamily="34" charset="0"/>
              </a:rPr>
              <a:t>Extends merger control rules to nascent technology companies</a:t>
            </a:r>
          </a:p>
          <a:p>
            <a:pPr marL="285750" indent="-285750">
              <a:spcAft>
                <a:spcPts val="1200"/>
              </a:spcAft>
            </a:pPr>
            <a:r>
              <a:rPr lang="en-US" sz="2000" dirty="0">
                <a:solidFill>
                  <a:schemeClr val="lt1"/>
                </a:solidFill>
                <a:latin typeface="Calibri" panose="020F0502020204030204" pitchFamily="34" charset="0"/>
                <a:cs typeface="Calibri" panose="020F0502020204030204" pitchFamily="34" charset="0"/>
              </a:rPr>
              <a:t>Waives turnover thresholds when the target qualifies as a “technology undertaking”</a:t>
            </a:r>
          </a:p>
          <a:p>
            <a:pPr marL="0" lvl="0" indent="0" algn="l" rtl="0">
              <a:spcBef>
                <a:spcPts val="0"/>
              </a:spcBef>
              <a:spcAft>
                <a:spcPts val="1200"/>
              </a:spcAft>
              <a:buNone/>
            </a:pPr>
            <a:endParaRPr lang="en-US" sz="2000"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4033891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FCC40FA4-BE2F-9AEB-27B3-7CAD4A29283E}"/>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30A40A5D-752B-3BE8-2485-EAF2F1A36D74}"/>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Background – Technology Undertaking Exception Rule</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0D8F50C-E0EC-2523-E8C3-C476B6D3BB36}"/>
              </a:ext>
            </a:extLst>
          </p:cNvPr>
          <p:cNvPicPr>
            <a:picLocks noChangeAspect="1"/>
          </p:cNvPicPr>
          <p:nvPr/>
        </p:nvPicPr>
        <p:blipFill>
          <a:blip r:embed="rId4"/>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CC080948-BB2B-3509-1739-C3D1A4F55C7E}"/>
              </a:ext>
            </a:extLst>
          </p:cNvPr>
          <p:cNvPicPr>
            <a:picLocks noChangeAspect="1"/>
          </p:cNvPicPr>
          <p:nvPr/>
        </p:nvPicPr>
        <p:blipFill>
          <a:blip r:embed="rId5"/>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AD67E476-F486-7355-F98A-758DC4ABC118}"/>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9FD776F2-CE10-C8A4-1983-94A42FC69469}"/>
              </a:ext>
            </a:extLst>
          </p:cNvPr>
          <p:cNvPicPr>
            <a:picLocks noChangeAspect="1"/>
          </p:cNvPicPr>
          <p:nvPr/>
        </p:nvPicPr>
        <p:blipFill>
          <a:blip r:embed="rId6"/>
          <a:stretch>
            <a:fillRect/>
          </a:stretch>
        </p:blipFill>
        <p:spPr>
          <a:xfrm>
            <a:off x="685800" y="1071978"/>
            <a:ext cx="7772400" cy="3741847"/>
          </a:xfrm>
          <a:prstGeom prst="rect">
            <a:avLst/>
          </a:prstGeom>
        </p:spPr>
      </p:pic>
      <p:sp>
        <p:nvSpPr>
          <p:cNvPr id="2" name="Rectangle 1">
            <a:extLst>
              <a:ext uri="{FF2B5EF4-FFF2-40B4-BE49-F238E27FC236}">
                <a16:creationId xmlns:a16="http://schemas.microsoft.com/office/drawing/2014/main" id="{98FE373F-3865-772D-A003-92843A320AEE}"/>
              </a:ext>
            </a:extLst>
          </p:cNvPr>
          <p:cNvSpPr/>
          <p:nvPr/>
        </p:nvSpPr>
        <p:spPr>
          <a:xfrm>
            <a:off x="2860589" y="3521675"/>
            <a:ext cx="3886200" cy="887073"/>
          </a:xfrm>
          <a:prstGeom prst="rect">
            <a:avLst/>
          </a:prstGeom>
          <a:solidFill>
            <a:srgbClr val="D9D9D9">
              <a:alpha val="2403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Q4</a:t>
            </a:r>
          </a:p>
        </p:txBody>
      </p:sp>
      <p:grpSp>
        <p:nvGrpSpPr>
          <p:cNvPr id="7" name="Group 6">
            <a:extLst>
              <a:ext uri="{FF2B5EF4-FFF2-40B4-BE49-F238E27FC236}">
                <a16:creationId xmlns:a16="http://schemas.microsoft.com/office/drawing/2014/main" id="{CF49FE2B-5B7C-3FF8-3068-E4B1E9FEDFA7}"/>
              </a:ext>
            </a:extLst>
          </p:cNvPr>
          <p:cNvGrpSpPr/>
          <p:nvPr/>
        </p:nvGrpSpPr>
        <p:grpSpPr>
          <a:xfrm>
            <a:off x="2668097" y="1434032"/>
            <a:ext cx="1817405" cy="1552672"/>
            <a:chOff x="2668097" y="1434032"/>
            <a:chExt cx="1817405" cy="1552672"/>
          </a:xfrm>
        </p:grpSpPr>
        <p:sp>
          <p:nvSpPr>
            <p:cNvPr id="3" name="Rectangle 2">
              <a:extLst>
                <a:ext uri="{FF2B5EF4-FFF2-40B4-BE49-F238E27FC236}">
                  <a16:creationId xmlns:a16="http://schemas.microsoft.com/office/drawing/2014/main" id="{2918163C-47C4-AFC9-9057-71DFE575028A}"/>
                </a:ext>
              </a:extLst>
            </p:cNvPr>
            <p:cNvSpPr/>
            <p:nvPr/>
          </p:nvSpPr>
          <p:spPr>
            <a:xfrm>
              <a:off x="2668097" y="1434032"/>
              <a:ext cx="1817405" cy="1552672"/>
            </a:xfrm>
            <a:prstGeom prst="rect">
              <a:avLst/>
            </a:prstGeom>
            <a:solidFill>
              <a:srgbClr val="D9D9D9">
                <a:alpha val="2403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E6475DC-8353-CE7D-A3BD-B889515D1CEC}"/>
                </a:ext>
              </a:extLst>
            </p:cNvPr>
            <p:cNvSpPr txBox="1"/>
            <p:nvPr/>
          </p:nvSpPr>
          <p:spPr>
            <a:xfrm>
              <a:off x="2668097" y="1466847"/>
              <a:ext cx="1297459" cy="307777"/>
            </a:xfrm>
            <a:prstGeom prst="rect">
              <a:avLst/>
            </a:prstGeom>
            <a:noFill/>
          </p:spPr>
          <p:txBody>
            <a:bodyPr wrap="square" rtlCol="0">
              <a:spAutoFit/>
            </a:bodyPr>
            <a:lstStyle/>
            <a:p>
              <a:r>
                <a:rPr lang="en-US" dirty="0">
                  <a:solidFill>
                    <a:schemeClr val="bg1"/>
                  </a:solidFill>
                </a:rPr>
                <a:t>Q1/Q2</a:t>
              </a:r>
            </a:p>
          </p:txBody>
        </p:sp>
      </p:grpSp>
      <p:grpSp>
        <p:nvGrpSpPr>
          <p:cNvPr id="8" name="Group 7">
            <a:extLst>
              <a:ext uri="{FF2B5EF4-FFF2-40B4-BE49-F238E27FC236}">
                <a16:creationId xmlns:a16="http://schemas.microsoft.com/office/drawing/2014/main" id="{8B609A71-51D3-AD8C-BE7E-072795B13DA4}"/>
              </a:ext>
            </a:extLst>
          </p:cNvPr>
          <p:cNvGrpSpPr/>
          <p:nvPr/>
        </p:nvGrpSpPr>
        <p:grpSpPr>
          <a:xfrm>
            <a:off x="4877829" y="1434032"/>
            <a:ext cx="1817405" cy="1552672"/>
            <a:chOff x="2668097" y="1434032"/>
            <a:chExt cx="1817405" cy="1552672"/>
          </a:xfrm>
        </p:grpSpPr>
        <p:sp>
          <p:nvSpPr>
            <p:cNvPr id="9" name="Rectangle 8">
              <a:extLst>
                <a:ext uri="{FF2B5EF4-FFF2-40B4-BE49-F238E27FC236}">
                  <a16:creationId xmlns:a16="http://schemas.microsoft.com/office/drawing/2014/main" id="{57874E4F-5153-745C-B90E-9BBA1281C79B}"/>
                </a:ext>
              </a:extLst>
            </p:cNvPr>
            <p:cNvSpPr/>
            <p:nvPr/>
          </p:nvSpPr>
          <p:spPr>
            <a:xfrm>
              <a:off x="2668097" y="1434032"/>
              <a:ext cx="1817405" cy="1552672"/>
            </a:xfrm>
            <a:prstGeom prst="rect">
              <a:avLst/>
            </a:prstGeom>
            <a:solidFill>
              <a:srgbClr val="D9D9D9">
                <a:alpha val="2403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2047CF9-351E-506B-6E02-B8006E25AD4F}"/>
                </a:ext>
              </a:extLst>
            </p:cNvPr>
            <p:cNvSpPr txBox="1"/>
            <p:nvPr/>
          </p:nvSpPr>
          <p:spPr>
            <a:xfrm>
              <a:off x="2668097" y="1466847"/>
              <a:ext cx="1297459" cy="307777"/>
            </a:xfrm>
            <a:prstGeom prst="rect">
              <a:avLst/>
            </a:prstGeom>
            <a:noFill/>
          </p:spPr>
          <p:txBody>
            <a:bodyPr wrap="square" rtlCol="0">
              <a:spAutoFit/>
            </a:bodyPr>
            <a:lstStyle/>
            <a:p>
              <a:r>
                <a:rPr lang="en-US" dirty="0">
                  <a:solidFill>
                    <a:schemeClr val="bg1"/>
                  </a:solidFill>
                </a:rPr>
                <a:t>Q3</a:t>
              </a:r>
            </a:p>
          </p:txBody>
        </p:sp>
      </p:grpSp>
    </p:spTree>
    <p:custDataLst>
      <p:tags r:id="rId1"/>
    </p:custDataLst>
    <p:extLst>
      <p:ext uri="{BB962C8B-B14F-4D97-AF65-F5344CB8AC3E}">
        <p14:creationId xmlns:p14="http://schemas.microsoft.com/office/powerpoint/2010/main" val="38877304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a:extLst>
            <a:ext uri="{FF2B5EF4-FFF2-40B4-BE49-F238E27FC236}">
              <a16:creationId xmlns:a16="http://schemas.microsoft.com/office/drawing/2014/main" id="{404A4D63-5F81-F2C6-3DA3-8AC3564E0B95}"/>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4F80B8C6-1714-B109-E050-F51C77B3670B}"/>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b="1" dirty="0">
                <a:solidFill>
                  <a:schemeClr val="bg1"/>
                </a:solidFill>
                <a:latin typeface="Calibri" panose="020F0502020204030204" pitchFamily="34" charset="0"/>
                <a:cs typeface="Calibri" panose="020F0502020204030204" pitchFamily="34" charset="0"/>
              </a:rPr>
              <a:t>Research Questions</a:t>
            </a:r>
            <a:endParaRPr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3BC275-F328-5C76-30C0-710153B73B40}"/>
              </a:ext>
            </a:extLst>
          </p:cNvPr>
          <p:cNvPicPr>
            <a:picLocks noChangeAspect="1"/>
          </p:cNvPicPr>
          <p:nvPr/>
        </p:nvPicPr>
        <p:blipFill>
          <a:blip r:embed="rId3"/>
          <a:stretch>
            <a:fillRect/>
          </a:stretch>
        </p:blipFill>
        <p:spPr>
          <a:xfrm>
            <a:off x="58452" y="28718"/>
            <a:ext cx="2115375" cy="426355"/>
          </a:xfrm>
          <a:prstGeom prst="rect">
            <a:avLst/>
          </a:prstGeom>
        </p:spPr>
      </p:pic>
      <p:pic>
        <p:nvPicPr>
          <p:cNvPr id="5" name="Picture 4" descr="A logo with lines and dots&#10;&#10;Description automatically generated">
            <a:extLst>
              <a:ext uri="{FF2B5EF4-FFF2-40B4-BE49-F238E27FC236}">
                <a16:creationId xmlns:a16="http://schemas.microsoft.com/office/drawing/2014/main" id="{3387DB51-F8FE-0B5D-FEBC-A29A6E83E15E}"/>
              </a:ext>
            </a:extLst>
          </p:cNvPr>
          <p:cNvPicPr>
            <a:picLocks noChangeAspect="1"/>
          </p:cNvPicPr>
          <p:nvPr/>
        </p:nvPicPr>
        <p:blipFill>
          <a:blip r:embed="rId4"/>
          <a:stretch>
            <a:fillRect/>
          </a:stretch>
        </p:blipFill>
        <p:spPr>
          <a:xfrm>
            <a:off x="8579052" y="49800"/>
            <a:ext cx="506496" cy="465567"/>
          </a:xfrm>
          <a:prstGeom prst="rect">
            <a:avLst/>
          </a:prstGeom>
        </p:spPr>
      </p:pic>
      <p:sp>
        <p:nvSpPr>
          <p:cNvPr id="15" name="AutoShape 4">
            <a:extLst>
              <a:ext uri="{FF2B5EF4-FFF2-40B4-BE49-F238E27FC236}">
                <a16:creationId xmlns:a16="http://schemas.microsoft.com/office/drawing/2014/main" id="{164D2A96-F636-A278-D597-831D79652803}"/>
              </a:ext>
            </a:extLst>
          </p:cNvPr>
          <p:cNvSpPr>
            <a:spLocks noChangeAspect="1" noChangeArrowheads="1"/>
          </p:cNvSpPr>
          <p:nvPr/>
        </p:nvSpPr>
        <p:spPr bwMode="auto">
          <a:xfrm>
            <a:off x="387350" y="387350"/>
            <a:ext cx="8369300" cy="436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66;p14">
            <a:extLst>
              <a:ext uri="{FF2B5EF4-FFF2-40B4-BE49-F238E27FC236}">
                <a16:creationId xmlns:a16="http://schemas.microsoft.com/office/drawing/2014/main" id="{6ACE4D1D-B55D-9E94-D409-FD51FECC9D3F}"/>
              </a:ext>
            </a:extLst>
          </p:cNvPr>
          <p:cNvSpPr txBox="1">
            <a:spLocks noGrp="1"/>
          </p:cNvSpPr>
          <p:nvPr>
            <p:ph type="body" idx="1"/>
          </p:nvPr>
        </p:nvSpPr>
        <p:spPr>
          <a:xfrm>
            <a:off x="311700" y="1282075"/>
            <a:ext cx="8369300" cy="3416400"/>
          </a:xfrm>
          <a:prstGeom prst="rect">
            <a:avLst/>
          </a:prstGeom>
        </p:spPr>
        <p:txBody>
          <a:bodyPr spcFirstLastPara="1" wrap="square" lIns="91425" tIns="91425" rIns="91425" bIns="91425" anchor="t" anchorCtr="0">
            <a:normAutofit lnSpcReduction="10000"/>
          </a:bodyPr>
          <a:lstStyle/>
          <a:p>
            <a:pPr marL="285750" indent="-285750">
              <a:spcAft>
                <a:spcPts val="1200"/>
              </a:spcAft>
            </a:pPr>
            <a:r>
              <a:rPr lang="en-US" sz="2000" b="1" dirty="0">
                <a:solidFill>
                  <a:srgbClr val="FFC000"/>
                </a:solidFill>
                <a:latin typeface="Calibri" panose="020F0502020204030204" pitchFamily="34" charset="0"/>
                <a:cs typeface="Calibri" panose="020F0502020204030204" pitchFamily="34" charset="0"/>
              </a:rPr>
              <a:t>RQ1: </a:t>
            </a:r>
            <a:r>
              <a:rPr lang="en-US" sz="2000" dirty="0">
                <a:solidFill>
                  <a:schemeClr val="lt1"/>
                </a:solidFill>
                <a:latin typeface="Calibri" panose="020F0502020204030204" pitchFamily="34" charset="0"/>
                <a:cs typeface="Calibri" panose="020F0502020204030204" pitchFamily="34" charset="0"/>
              </a:rPr>
              <a:t>To what extent can a fine-tuned BERT model, framed within an extractive QA task, effectively and accurately extract the components of a complex legal argument from specialized, non-English legal documents?</a:t>
            </a:r>
          </a:p>
          <a:p>
            <a:pPr marL="285750" indent="-285750">
              <a:spcAft>
                <a:spcPts val="1200"/>
              </a:spcAft>
            </a:pPr>
            <a:r>
              <a:rPr lang="en-US" sz="2000" b="1" dirty="0">
                <a:solidFill>
                  <a:srgbClr val="FFC000"/>
                </a:solidFill>
                <a:latin typeface="Calibri" panose="020F0502020204030204" pitchFamily="34" charset="0"/>
                <a:cs typeface="Calibri" panose="020F0502020204030204" pitchFamily="34" charset="0"/>
              </a:rPr>
              <a:t>RQ2:</a:t>
            </a:r>
            <a:r>
              <a:rPr lang="en-US" sz="2000" b="1" dirty="0">
                <a:solidFill>
                  <a:schemeClr val="lt1"/>
                </a:solidFill>
                <a:latin typeface="Calibri" panose="020F0502020204030204" pitchFamily="34" charset="0"/>
                <a:cs typeface="Calibri" panose="020F0502020204030204" pitchFamily="34" charset="0"/>
              </a:rPr>
              <a:t> </a:t>
            </a:r>
            <a:r>
              <a:rPr lang="en-US" sz="2000" dirty="0">
                <a:solidFill>
                  <a:schemeClr val="lt1"/>
                </a:solidFill>
                <a:latin typeface="Calibri" panose="020F0502020204030204" pitchFamily="34" charset="0"/>
                <a:cs typeface="Calibri" panose="020F0502020204030204" pitchFamily="34" charset="0"/>
              </a:rPr>
              <a:t>How does the model's performance differ across various types of argumentative components, and what does this variation reveal about the nature of the legal text itself?</a:t>
            </a:r>
          </a:p>
          <a:p>
            <a:pPr marL="285750" indent="-285750">
              <a:spcAft>
                <a:spcPts val="1200"/>
              </a:spcAft>
            </a:pPr>
            <a:r>
              <a:rPr lang="en-US" sz="2000" b="1" dirty="0">
                <a:solidFill>
                  <a:srgbClr val="FFC000"/>
                </a:solidFill>
                <a:latin typeface="Calibri" panose="020F0502020204030204" pitchFamily="34" charset="0"/>
                <a:cs typeface="Calibri" panose="020F0502020204030204" pitchFamily="34" charset="0"/>
              </a:rPr>
              <a:t>RQ3:</a:t>
            </a:r>
            <a:r>
              <a:rPr lang="en-US" sz="2000" dirty="0">
                <a:solidFill>
                  <a:schemeClr val="lt1"/>
                </a:solidFill>
                <a:latin typeface="Calibri" panose="020F0502020204030204" pitchFamily="34" charset="0"/>
                <a:cs typeface="Calibri" panose="020F0502020204030204" pitchFamily="34" charset="0"/>
              </a:rPr>
              <a:t> What is the role of context length in the model's performance on this legal QA task, particularly for identifying implicit reasoning?</a:t>
            </a:r>
          </a:p>
          <a:p>
            <a:pPr marL="0" lvl="0" indent="0" algn="l" rtl="0">
              <a:spcBef>
                <a:spcPts val="0"/>
              </a:spcBef>
              <a:spcAft>
                <a:spcPts val="1200"/>
              </a:spcAft>
              <a:buNone/>
            </a:pPr>
            <a:endParaRPr lang="en-US" sz="2000" i="1" dirty="0">
              <a:solidFill>
                <a:schemeClr val="lt1"/>
              </a:solidFill>
              <a:latin typeface="Calibri" panose="020F0502020204030204" pitchFamily="34" charset="0"/>
              <a:cs typeface="Calibri" panose="020F0502020204030204" pitchFamily="34" charset="0"/>
            </a:endParaRPr>
          </a:p>
          <a:p>
            <a:pPr marL="0" lvl="0" indent="0" algn="l" rtl="0">
              <a:spcBef>
                <a:spcPts val="0"/>
              </a:spcBef>
              <a:spcAft>
                <a:spcPts val="1200"/>
              </a:spcAft>
              <a:buNone/>
            </a:pPr>
            <a:endParaRPr sz="2000" dirty="0">
              <a:solidFill>
                <a:schemeClr val="l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693118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48.3"/>
</p:tagLst>
</file>

<file path=ppt/tags/tag2.xml><?xml version="1.0" encoding="utf-8"?>
<p:tagLst xmlns:a="http://schemas.openxmlformats.org/drawingml/2006/main" xmlns:r="http://schemas.openxmlformats.org/officeDocument/2006/relationships" xmlns:p="http://schemas.openxmlformats.org/presentationml/2006/main">
  <p:tag name="TIMING" val="|204.9|1.3|30.1|0.3"/>
</p:tagLst>
</file>

<file path=ppt/tags/tag3.xml><?xml version="1.0" encoding="utf-8"?>
<p:tagLst xmlns:a="http://schemas.openxmlformats.org/drawingml/2006/main" xmlns:r="http://schemas.openxmlformats.org/officeDocument/2006/relationships" xmlns:p="http://schemas.openxmlformats.org/presentationml/2006/main">
  <p:tag name="TIMING" val="|113.8|10.2|7.9"/>
</p:tagLst>
</file>

<file path=ppt/theme/theme1.xml><?xml version="1.0" encoding="utf-8"?>
<a:theme xmlns:a="http://schemas.openxmlformats.org/drawingml/2006/main" name="Spearmint">
  <a:themeElements>
    <a:clrScheme name="Custom 6">
      <a:dk1>
        <a:srgbClr val="212121"/>
      </a:dk1>
      <a:lt1>
        <a:srgbClr val="FFFFFF"/>
      </a:lt1>
      <a:dk2>
        <a:srgbClr val="EEB211"/>
      </a:dk2>
      <a:lt2>
        <a:srgbClr val="46166B"/>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25788</TotalTime>
  <Words>6431</Words>
  <Application>Microsoft Macintosh PowerPoint</Application>
  <PresentationFormat>On-screen Show (16:9)</PresentationFormat>
  <Paragraphs>345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 New Roman</vt:lpstr>
      <vt:lpstr>Calibri</vt:lpstr>
      <vt:lpstr>Proxima Nova</vt:lpstr>
      <vt:lpstr>Arial</vt:lpstr>
      <vt:lpstr>Spearmint</vt:lpstr>
      <vt:lpstr>PowerPoint Presentation</vt:lpstr>
      <vt:lpstr>Motivation</vt:lpstr>
      <vt:lpstr>Related Work on Legal Argument Mining / Extractive Question Answering </vt:lpstr>
      <vt:lpstr>Related Work on Legal Argument Mining / Extractive Question Answering </vt:lpstr>
      <vt:lpstr>Related Work on Legal Argument Mining / Extractive Question Answering </vt:lpstr>
      <vt:lpstr>Related Work on Legal Argument Mining / Extractive Question Answering </vt:lpstr>
      <vt:lpstr>Background – Technology Undertaking Exception Rule</vt:lpstr>
      <vt:lpstr>Background – Technology Undertaking Exception Rule</vt:lpstr>
      <vt:lpstr>Research Questions</vt:lpstr>
      <vt:lpstr>Methodology</vt:lpstr>
      <vt:lpstr>Methodology</vt:lpstr>
      <vt:lpstr>Methodology</vt:lpstr>
      <vt:lpstr>Methodology</vt:lpstr>
      <vt:lpstr>Methodology</vt:lpstr>
      <vt:lpstr>Experiment Results – Quantitative Findings</vt:lpstr>
      <vt:lpstr>Experiment Results – Quantitative Findings </vt:lpstr>
      <vt:lpstr>Experiment Results – Qualitative Findings</vt:lpstr>
      <vt:lpstr>Experiment Results – Qualitative Findings</vt:lpstr>
      <vt:lpstr>Experiment Results – Qualitative Findings</vt:lpstr>
      <vt:lpstr>Experiment Results – Qualitative Findings</vt:lpstr>
      <vt:lpstr>Limitation and Future Work</vt:lpstr>
      <vt:lpstr>Thanks for listening.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Demir, Mikail M</cp:lastModifiedBy>
  <cp:revision>11</cp:revision>
  <dcterms:modified xsi:type="dcterms:W3CDTF">2025-11-14T18:36:39Z</dcterms:modified>
</cp:coreProperties>
</file>